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4" r:id="rId1"/>
  </p:sldMasterIdLst>
  <p:notesMasterIdLst>
    <p:notesMasterId r:id="rId4"/>
  </p:notesMasterIdLst>
  <p:sldIdLst>
    <p:sldId id="256" r:id="rId2"/>
    <p:sldId id="257" r:id="rId3"/>
  </p:sldIdLst>
  <p:sldSz cx="36576000" cy="27432000"/>
  <p:notesSz cx="7772400" cy="10058400"/>
  <p:defaultTextStyle>
    <a:defPPr>
      <a:defRPr lang="en-US"/>
    </a:defPPr>
    <a:lvl1pPr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1pPr>
    <a:lvl2pPr marL="4318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2pPr>
    <a:lvl3pPr marL="6477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3pPr>
    <a:lvl4pPr marL="8636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4pPr>
    <a:lvl5pPr marL="10795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4"/>
    <p:restoredTop sz="94538"/>
  </p:normalViewPr>
  <p:slideViewPr>
    <p:cSldViewPr>
      <p:cViewPr>
        <p:scale>
          <a:sx n="45" d="100"/>
          <a:sy n="45" d="100"/>
        </p:scale>
        <p:origin x="568" y="-1104"/>
      </p:cViewPr>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x-none" altLang="x-none"/>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fld id="{34908484-9DE6-F042-AA4C-444172591826}" type="slidenum">
              <a:rPr lang="en-GB" altLang="x-none"/>
              <a:pPr/>
              <a:t>‹#›</a:t>
            </a:fld>
            <a:endParaRPr lang="en-GB"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AEC07C-75A4-FA40-BA1F-1AC02CDB4523}" type="slidenum">
              <a:rPr lang="en-GB" altLang="x-none"/>
              <a:pPr/>
              <a:t>1</a:t>
            </a:fld>
            <a:endParaRPr lang="en-GB" altLang="x-none"/>
          </a:p>
        </p:txBody>
      </p:sp>
      <p:sp>
        <p:nvSpPr>
          <p:cNvPr id="40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AEC07C-75A4-FA40-BA1F-1AC02CDB4523}" type="slidenum">
              <a:rPr lang="en-GB" altLang="x-none"/>
              <a:pPr/>
              <a:t>2</a:t>
            </a:fld>
            <a:endParaRPr lang="en-GB" altLang="x-none"/>
          </a:p>
        </p:txBody>
      </p:sp>
      <p:sp>
        <p:nvSpPr>
          <p:cNvPr id="40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8976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530" y="25603200"/>
            <a:ext cx="3656647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50" y="25337264"/>
            <a:ext cx="36566476" cy="25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91840" y="3035808"/>
            <a:ext cx="30175200" cy="14264640"/>
          </a:xfrm>
        </p:spPr>
        <p:txBody>
          <a:bodyPr anchor="b">
            <a:normAutofit/>
          </a:bodyPr>
          <a:lstStyle>
            <a:lvl1pPr algn="l">
              <a:lnSpc>
                <a:spcPct val="85000"/>
              </a:lnSpc>
              <a:defRPr sz="32000" spc="-2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3300152" y="17822484"/>
            <a:ext cx="30175200" cy="4572000"/>
          </a:xfrm>
        </p:spPr>
        <p:txBody>
          <a:bodyPr lIns="91440" rIns="91440">
            <a:normAutofit/>
          </a:bodyPr>
          <a:lstStyle>
            <a:lvl1pPr marL="0" indent="0" algn="l">
              <a:buNone/>
              <a:defRPr sz="9600" cap="all" spc="800" baseline="0">
                <a:solidFill>
                  <a:schemeClr val="tx2"/>
                </a:solidFill>
                <a:latin typeface="+mj-lt"/>
              </a:defRPr>
            </a:lvl1pPr>
            <a:lvl2pPr marL="1828800" indent="0" algn="ctr">
              <a:buNone/>
              <a:defRPr sz="9600"/>
            </a:lvl2pPr>
            <a:lvl3pPr marL="3657600" indent="0" algn="ctr">
              <a:buNone/>
              <a:defRPr sz="9600"/>
            </a:lvl3pPr>
            <a:lvl4pPr marL="5486400" indent="0" algn="ctr">
              <a:buNone/>
              <a:defRPr sz="8000"/>
            </a:lvl4pPr>
            <a:lvl5pPr marL="7315200" indent="0" algn="ctr">
              <a:buNone/>
              <a:defRPr sz="8000"/>
            </a:lvl5pPr>
            <a:lvl6pPr marL="9144000" indent="0" algn="ctr">
              <a:buNone/>
              <a:defRPr sz="8000"/>
            </a:lvl6pPr>
            <a:lvl7pPr marL="10972800" indent="0" algn="ctr">
              <a:buNone/>
              <a:defRPr sz="8000"/>
            </a:lvl7pPr>
            <a:lvl8pPr marL="12801600" indent="0" algn="ctr">
              <a:buNone/>
              <a:defRPr sz="8000"/>
            </a:lvl8pPr>
            <a:lvl9pPr marL="14630400" indent="0" algn="ctr">
              <a:buNone/>
              <a:defRPr sz="8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220003-ACA0-D349-ABCA-DBAC60BBD866}" type="datetime1">
              <a:rPr lang="en-US" altLang="x-none" smtClean="0"/>
              <a:t>4/30/19</a:t>
            </a:fld>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C95D9100-B959-404D-8BAD-5893ACFDD5D3}" type="slidenum">
              <a:rPr lang="en-GB" altLang="x-none" smtClean="0"/>
              <a:pPr/>
              <a:t>‹#›</a:t>
            </a:fld>
            <a:endParaRPr lang="en-GB" altLang="x-none"/>
          </a:p>
        </p:txBody>
      </p:sp>
      <p:cxnSp>
        <p:nvCxnSpPr>
          <p:cNvPr id="9" name="Straight Connector 8"/>
          <p:cNvCxnSpPr/>
          <p:nvPr/>
        </p:nvCxnSpPr>
        <p:spPr>
          <a:xfrm>
            <a:off x="3622976" y="17373600"/>
            <a:ext cx="296265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8766A-CD85-1041-B901-CFF4C5C03C87}" type="datetime1">
              <a:rPr lang="en-US" altLang="x-none" smtClean="0"/>
              <a:t>4/30/19</a:t>
            </a:fld>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511FA1DA-8A39-1F43-ACED-D9EC8EB5951E}" type="slidenum">
              <a:rPr lang="en-GB" altLang="x-none" smtClean="0"/>
              <a:pPr/>
              <a:t>‹#›</a:t>
            </a:fld>
            <a:endParaRPr lang="en-GB" altLang="x-non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530" y="25603200"/>
            <a:ext cx="3656647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50" y="25337264"/>
            <a:ext cx="36566476" cy="25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26174702" y="1659118"/>
            <a:ext cx="7886700" cy="2302968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659116"/>
            <a:ext cx="23202900" cy="2302968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0921E-17E6-8740-96FE-1234E44EC4FE}" type="datetime1">
              <a:rPr lang="en-US" altLang="x-none" smtClean="0"/>
              <a:t>4/30/19</a:t>
            </a:fld>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AFC651C9-7FF1-394B-B31B-CA6F9014019D}" type="slidenum">
              <a:rPr lang="en-GB" altLang="x-none" smtClean="0"/>
              <a:pPr/>
              <a:t>‹#›</a:t>
            </a:fld>
            <a:endParaRPr lang="en-GB" altLang="x-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1ACB9-0398-2643-AE0C-B19AA191CC0C}" type="datetime1">
              <a:rPr lang="en-US" altLang="x-none" smtClean="0"/>
              <a:t>4/30/19</a:t>
            </a:fld>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729B094D-8F15-314C-9987-E3045643C233}" type="slidenum">
              <a:rPr lang="en-GB" altLang="x-none" smtClean="0"/>
              <a:pPr/>
              <a:t>‹#›</a:t>
            </a:fld>
            <a:endParaRPr lang="en-GB"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530" y="25603200"/>
            <a:ext cx="3656647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50" y="25337264"/>
            <a:ext cx="36566476" cy="25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291840" y="3035808"/>
            <a:ext cx="30175200" cy="14264640"/>
          </a:xfrm>
        </p:spPr>
        <p:txBody>
          <a:bodyPr anchor="b" anchorCtr="0">
            <a:normAutofit/>
          </a:bodyPr>
          <a:lstStyle>
            <a:lvl1pPr>
              <a:lnSpc>
                <a:spcPct val="85000"/>
              </a:lnSpc>
              <a:defRPr sz="3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91840" y="17812512"/>
            <a:ext cx="30175200" cy="4572000"/>
          </a:xfrm>
        </p:spPr>
        <p:txBody>
          <a:bodyPr lIns="91440" rIns="91440" anchor="t" anchorCtr="0">
            <a:normAutofit/>
          </a:bodyPr>
          <a:lstStyle>
            <a:lvl1pPr marL="0" indent="0">
              <a:buNone/>
              <a:defRPr sz="9600" cap="all" spc="800" baseline="0">
                <a:solidFill>
                  <a:schemeClr val="tx2"/>
                </a:solidFill>
                <a:latin typeface="+mj-lt"/>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76144-7A11-4845-BF83-2BBFE64D0CDC}" type="datetime1">
              <a:rPr lang="en-US" altLang="x-none" smtClean="0"/>
              <a:t>4/30/19</a:t>
            </a:fld>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07511EBB-8F04-3143-A63A-DE16057AB4CF}" type="slidenum">
              <a:rPr lang="en-GB" altLang="x-none" smtClean="0"/>
              <a:pPr/>
              <a:t>‹#›</a:t>
            </a:fld>
            <a:endParaRPr lang="en-GB" altLang="x-none"/>
          </a:p>
        </p:txBody>
      </p:sp>
      <p:cxnSp>
        <p:nvCxnSpPr>
          <p:cNvPr id="9" name="Straight Connector 8"/>
          <p:cNvCxnSpPr/>
          <p:nvPr/>
        </p:nvCxnSpPr>
        <p:spPr>
          <a:xfrm>
            <a:off x="3622976" y="17373600"/>
            <a:ext cx="296265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91840" y="1146418"/>
            <a:ext cx="30175200" cy="580302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91840" y="7382936"/>
            <a:ext cx="14813280" cy="1609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653760" y="7382946"/>
            <a:ext cx="14813280" cy="160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98EAAD-74A0-0742-986F-1DFF1C8D9807}" type="datetime1">
              <a:rPr lang="en-US" altLang="x-none" smtClean="0"/>
              <a:t>4/30/19</a:t>
            </a:fld>
            <a:endParaRPr lang="en-GB" altLang="x-none"/>
          </a:p>
        </p:txBody>
      </p:sp>
      <p:sp>
        <p:nvSpPr>
          <p:cNvPr id="6" name="Footer Placeholder 5"/>
          <p:cNvSpPr>
            <a:spLocks noGrp="1"/>
          </p:cNvSpPr>
          <p:nvPr>
            <p:ph type="ftr" sz="quarter" idx="11"/>
          </p:nvPr>
        </p:nvSpPr>
        <p:spPr/>
        <p:txBody>
          <a:bodyPr/>
          <a:lstStyle/>
          <a:p>
            <a:endParaRPr lang="en-GB" altLang="x-none"/>
          </a:p>
        </p:txBody>
      </p:sp>
      <p:sp>
        <p:nvSpPr>
          <p:cNvPr id="7" name="Slide Number Placeholder 6"/>
          <p:cNvSpPr>
            <a:spLocks noGrp="1"/>
          </p:cNvSpPr>
          <p:nvPr>
            <p:ph type="sldNum" sz="quarter" idx="12"/>
          </p:nvPr>
        </p:nvSpPr>
        <p:spPr/>
        <p:txBody>
          <a:bodyPr/>
          <a:lstStyle/>
          <a:p>
            <a:fld id="{EA67221A-1568-0C45-8C59-2D110DE5A554}" type="slidenum">
              <a:rPr lang="en-GB" altLang="x-none" smtClean="0"/>
              <a:pPr/>
              <a:t>‹#›</a:t>
            </a:fld>
            <a:endParaRPr lang="en-GB" altLang="x-none"/>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291840" y="1146418"/>
            <a:ext cx="30175200" cy="580302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291840" y="7384208"/>
            <a:ext cx="14813280" cy="2945128"/>
          </a:xfrm>
        </p:spPr>
        <p:txBody>
          <a:bodyPr lIns="91440" rIns="91440" anchor="ctr">
            <a:normAutofit/>
          </a:bodyPr>
          <a:lstStyle>
            <a:lvl1pPr marL="0" indent="0">
              <a:buNone/>
              <a:defRPr sz="8000" b="0" cap="all" baseline="0">
                <a:solidFill>
                  <a:schemeClr val="tx2"/>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3291840" y="10329336"/>
            <a:ext cx="14813280" cy="13147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653760" y="7384208"/>
            <a:ext cx="14813280" cy="2945128"/>
          </a:xfrm>
        </p:spPr>
        <p:txBody>
          <a:bodyPr lIns="91440" rIns="91440" anchor="ctr">
            <a:normAutofit/>
          </a:bodyPr>
          <a:lstStyle>
            <a:lvl1pPr marL="0" indent="0">
              <a:buNone/>
              <a:defRPr sz="8000" b="0" cap="all" baseline="0">
                <a:solidFill>
                  <a:schemeClr val="tx2"/>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653760" y="10329336"/>
            <a:ext cx="14813280" cy="13147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0B310F-87C3-AD4F-B5B9-89AB8F33731D}" type="datetime1">
              <a:rPr lang="en-US" altLang="x-none" smtClean="0"/>
              <a:t>4/30/19</a:t>
            </a:fld>
            <a:endParaRPr lang="en-GB" altLang="x-none"/>
          </a:p>
        </p:txBody>
      </p:sp>
      <p:sp>
        <p:nvSpPr>
          <p:cNvPr id="8" name="Footer Placeholder 7"/>
          <p:cNvSpPr>
            <a:spLocks noGrp="1"/>
          </p:cNvSpPr>
          <p:nvPr>
            <p:ph type="ftr" sz="quarter" idx="11"/>
          </p:nvPr>
        </p:nvSpPr>
        <p:spPr/>
        <p:txBody>
          <a:bodyPr/>
          <a:lstStyle/>
          <a:p>
            <a:endParaRPr lang="en-GB" altLang="x-none"/>
          </a:p>
        </p:txBody>
      </p:sp>
      <p:sp>
        <p:nvSpPr>
          <p:cNvPr id="9" name="Slide Number Placeholder 8"/>
          <p:cNvSpPr>
            <a:spLocks noGrp="1"/>
          </p:cNvSpPr>
          <p:nvPr>
            <p:ph type="sldNum" sz="quarter" idx="12"/>
          </p:nvPr>
        </p:nvSpPr>
        <p:spPr/>
        <p:txBody>
          <a:bodyPr/>
          <a:lstStyle/>
          <a:p>
            <a:fld id="{8805D0CC-AE87-EF4B-85E6-38580FB14346}" type="slidenum">
              <a:rPr lang="en-GB" altLang="x-none" smtClean="0"/>
              <a:pPr/>
              <a:t>‹#›</a:t>
            </a:fld>
            <a:endParaRPr lang="en-GB" altLang="x-none"/>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082A68-6A67-D94F-9933-8463896BA577}" type="datetime1">
              <a:rPr lang="en-US" altLang="x-none" smtClean="0"/>
              <a:t>4/30/19</a:t>
            </a:fld>
            <a:endParaRPr lang="en-GB" altLang="x-none"/>
          </a:p>
        </p:txBody>
      </p:sp>
      <p:sp>
        <p:nvSpPr>
          <p:cNvPr id="4" name="Footer Placeholder 3"/>
          <p:cNvSpPr>
            <a:spLocks noGrp="1"/>
          </p:cNvSpPr>
          <p:nvPr>
            <p:ph type="ftr" sz="quarter" idx="11"/>
          </p:nvPr>
        </p:nvSpPr>
        <p:spPr/>
        <p:txBody>
          <a:bodyPr/>
          <a:lstStyle/>
          <a:p>
            <a:endParaRPr lang="en-GB" altLang="x-none"/>
          </a:p>
        </p:txBody>
      </p:sp>
      <p:sp>
        <p:nvSpPr>
          <p:cNvPr id="5" name="Slide Number Placeholder 4"/>
          <p:cNvSpPr>
            <a:spLocks noGrp="1"/>
          </p:cNvSpPr>
          <p:nvPr>
            <p:ph type="sldNum" sz="quarter" idx="12"/>
          </p:nvPr>
        </p:nvSpPr>
        <p:spPr/>
        <p:txBody>
          <a:bodyPr/>
          <a:lstStyle/>
          <a:p>
            <a:fld id="{FA460A07-2DF4-7349-A31B-15A93D415986}" type="slidenum">
              <a:rPr lang="en-GB" altLang="x-none" smtClean="0"/>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9530" y="25603200"/>
            <a:ext cx="3656647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50" y="25337264"/>
            <a:ext cx="36566476" cy="25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B957925-4196-1043-8D45-8FA0C0C40A61}" type="datetime1">
              <a:rPr lang="en-US" altLang="x-none" smtClean="0"/>
              <a:t>4/30/19</a:t>
            </a:fld>
            <a:endParaRPr lang="en-GB" altLang="x-non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ltLang="x-none"/>
          </a:p>
        </p:txBody>
      </p:sp>
      <p:sp>
        <p:nvSpPr>
          <p:cNvPr id="9" name="Slide Number Placeholder 8"/>
          <p:cNvSpPr>
            <a:spLocks noGrp="1"/>
          </p:cNvSpPr>
          <p:nvPr>
            <p:ph type="sldNum" sz="quarter" idx="12"/>
          </p:nvPr>
        </p:nvSpPr>
        <p:spPr/>
        <p:txBody>
          <a:bodyPr/>
          <a:lstStyle/>
          <a:p>
            <a:fld id="{9D76B9AF-FBF0-CD47-8071-F641C4853AA9}" type="slidenum">
              <a:rPr lang="en-GB" altLang="x-none" smtClean="0"/>
              <a:pPr/>
              <a:t>‹#›</a:t>
            </a:fld>
            <a:endParaRPr lang="en-GB" altLang="x-non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54" y="0"/>
            <a:ext cx="12152372" cy="27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120212" y="0"/>
            <a:ext cx="192024" cy="27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71600" y="2377436"/>
            <a:ext cx="9601200" cy="9144000"/>
          </a:xfrm>
        </p:spPr>
        <p:txBody>
          <a:bodyPr anchor="b">
            <a:normAutofit/>
          </a:bodyPr>
          <a:lstStyle>
            <a:lvl1pPr>
              <a:defRPr sz="14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3840950" y="2926080"/>
            <a:ext cx="20037572" cy="2103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1600" y="11704320"/>
            <a:ext cx="9601200" cy="13516496"/>
          </a:xfrm>
        </p:spPr>
        <p:txBody>
          <a:bodyPr lIns="91440" rIns="91440">
            <a:normAutofit/>
          </a:bodyPr>
          <a:lstStyle>
            <a:lvl1pPr marL="0" indent="0">
              <a:buNone/>
              <a:defRPr sz="6000">
                <a:solidFill>
                  <a:srgbClr val="FFFFFF"/>
                </a:solidFill>
              </a:defRPr>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a:xfrm>
            <a:off x="1396538" y="25839146"/>
            <a:ext cx="7855532" cy="1460500"/>
          </a:xfrm>
        </p:spPr>
        <p:txBody>
          <a:bodyPr/>
          <a:lstStyle>
            <a:lvl1pPr algn="l">
              <a:defRPr/>
            </a:lvl1pPr>
          </a:lstStyle>
          <a:p>
            <a:fld id="{8B4EDA6D-C0FD-2A48-99B7-431FBE35D35E}" type="datetime1">
              <a:rPr lang="en-US" altLang="x-none" smtClean="0"/>
              <a:t>4/30/19</a:t>
            </a:fld>
            <a:endParaRPr lang="en-GB" altLang="x-none"/>
          </a:p>
        </p:txBody>
      </p:sp>
      <p:sp>
        <p:nvSpPr>
          <p:cNvPr id="6" name="Footer Placeholder 5"/>
          <p:cNvSpPr>
            <a:spLocks noGrp="1"/>
          </p:cNvSpPr>
          <p:nvPr>
            <p:ph type="ftr" sz="quarter" idx="11"/>
          </p:nvPr>
        </p:nvSpPr>
        <p:spPr>
          <a:xfrm>
            <a:off x="14401800" y="25839146"/>
            <a:ext cx="13944600" cy="1460500"/>
          </a:xfrm>
        </p:spPr>
        <p:txBody>
          <a:bodyPr/>
          <a:lstStyle>
            <a:lvl1pPr algn="l">
              <a:defRPr>
                <a:solidFill>
                  <a:schemeClr val="tx2"/>
                </a:solidFill>
              </a:defRPr>
            </a:lvl1pPr>
          </a:lstStyle>
          <a:p>
            <a:endParaRPr lang="en-GB" altLang="x-non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86BA42-3499-DE45-988E-EA02D972C01A}" type="slidenum">
              <a:rPr lang="en-GB" altLang="x-none" smtClean="0"/>
              <a:pPr/>
              <a:t>‹#›</a:t>
            </a:fld>
            <a:endParaRPr lang="en-GB" altLang="x-none"/>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19812000"/>
            <a:ext cx="36566476" cy="76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50" y="19660304"/>
            <a:ext cx="36566476" cy="25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291840" y="20299680"/>
            <a:ext cx="30358080" cy="3291840"/>
          </a:xfrm>
        </p:spPr>
        <p:txBody>
          <a:bodyPr tIns="0" bIns="0" anchor="b">
            <a:noAutofit/>
          </a:bodyPr>
          <a:lstStyle>
            <a:lvl1pPr>
              <a:defRPr sz="14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0" y="0"/>
            <a:ext cx="36575956" cy="19660304"/>
          </a:xfrm>
          <a:solidFill>
            <a:schemeClr val="accent2"/>
          </a:solidFill>
        </p:spPr>
        <p:txBody>
          <a:bodyPr lIns="457200" tIns="457200" anchor="t"/>
          <a:lstStyle>
            <a:lvl1pPr marL="0" indent="0">
              <a:buNone/>
              <a:defRPr sz="12800">
                <a:solidFill>
                  <a:schemeClr val="bg1"/>
                </a:solidFill>
              </a:defRPr>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291836" y="23628096"/>
            <a:ext cx="30358080" cy="2377440"/>
          </a:xfrm>
        </p:spPr>
        <p:txBody>
          <a:bodyPr lIns="91440" tIns="0" rIns="91440" bIns="0">
            <a:normAutofit/>
          </a:bodyPr>
          <a:lstStyle>
            <a:lvl1pPr marL="0" indent="0">
              <a:spcBef>
                <a:spcPts val="0"/>
              </a:spcBef>
              <a:spcAft>
                <a:spcPts val="2400"/>
              </a:spcAft>
              <a:buNone/>
              <a:defRPr sz="6000">
                <a:solidFill>
                  <a:srgbClr val="FFFFFF"/>
                </a:solidFill>
              </a:defRPr>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8C289E4-3CF9-0D40-9AB6-00B027CF1543}" type="datetime1">
              <a:rPr lang="en-US" altLang="x-none" smtClean="0"/>
              <a:t>4/30/19</a:t>
            </a:fld>
            <a:endParaRPr lang="en-GB" altLang="x-none"/>
          </a:p>
        </p:txBody>
      </p:sp>
      <p:sp>
        <p:nvSpPr>
          <p:cNvPr id="6" name="Footer Placeholder 5"/>
          <p:cNvSpPr>
            <a:spLocks noGrp="1"/>
          </p:cNvSpPr>
          <p:nvPr>
            <p:ph type="ftr" sz="quarter" idx="11"/>
          </p:nvPr>
        </p:nvSpPr>
        <p:spPr/>
        <p:txBody>
          <a:bodyPr/>
          <a:lstStyle/>
          <a:p>
            <a:endParaRPr lang="en-GB" altLang="x-none"/>
          </a:p>
        </p:txBody>
      </p:sp>
      <p:sp>
        <p:nvSpPr>
          <p:cNvPr id="7" name="Slide Number Placeholder 6"/>
          <p:cNvSpPr>
            <a:spLocks noGrp="1"/>
          </p:cNvSpPr>
          <p:nvPr>
            <p:ph type="sldNum" sz="quarter" idx="12"/>
          </p:nvPr>
        </p:nvSpPr>
        <p:spPr/>
        <p:txBody>
          <a:bodyPr/>
          <a:lstStyle/>
          <a:p>
            <a:fld id="{A20CC87D-1F8E-274E-B68B-FC8DBEBF70F8}" type="slidenum">
              <a:rPr lang="en-GB" altLang="x-none" smtClean="0"/>
              <a:pPr/>
              <a:t>‹#›</a:t>
            </a:fld>
            <a:endParaRPr lang="en-GB" altLang="x-non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25603200"/>
            <a:ext cx="36576004"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25337262"/>
            <a:ext cx="36576004" cy="2639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291840" y="1146418"/>
            <a:ext cx="30175200" cy="580302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291838" y="7382936"/>
            <a:ext cx="30175204" cy="160934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6" y="25839146"/>
            <a:ext cx="7416812" cy="1460500"/>
          </a:xfrm>
          <a:prstGeom prst="rect">
            <a:avLst/>
          </a:prstGeom>
        </p:spPr>
        <p:txBody>
          <a:bodyPr vert="horz" lIns="91440" tIns="45720" rIns="91440" bIns="45720" rtlCol="0" anchor="ctr"/>
          <a:lstStyle>
            <a:lvl1pPr algn="l">
              <a:defRPr sz="3600">
                <a:solidFill>
                  <a:srgbClr val="FFFFFF"/>
                </a:solidFill>
              </a:defRPr>
            </a:lvl1pPr>
          </a:lstStyle>
          <a:p>
            <a:fld id="{C461CB2E-2BCE-AB42-A277-A0063A128BE1}" type="datetime1">
              <a:rPr lang="en-US" altLang="x-none" smtClean="0"/>
              <a:t>4/30/19</a:t>
            </a:fld>
            <a:endParaRPr lang="en-GB" altLang="x-none"/>
          </a:p>
        </p:txBody>
      </p:sp>
      <p:sp>
        <p:nvSpPr>
          <p:cNvPr id="5" name="Footer Placeholder 4"/>
          <p:cNvSpPr>
            <a:spLocks noGrp="1"/>
          </p:cNvSpPr>
          <p:nvPr>
            <p:ph type="ftr" sz="quarter" idx="3"/>
          </p:nvPr>
        </p:nvSpPr>
        <p:spPr>
          <a:xfrm>
            <a:off x="11058558" y="25839146"/>
            <a:ext cx="14468412" cy="1460500"/>
          </a:xfrm>
          <a:prstGeom prst="rect">
            <a:avLst/>
          </a:prstGeom>
        </p:spPr>
        <p:txBody>
          <a:bodyPr vert="horz" lIns="91440" tIns="45720" rIns="91440" bIns="45720" rtlCol="0" anchor="ctr"/>
          <a:lstStyle>
            <a:lvl1pPr algn="ctr">
              <a:defRPr sz="3600" cap="all" baseline="0">
                <a:solidFill>
                  <a:srgbClr val="FFFFFF"/>
                </a:solidFill>
              </a:defRPr>
            </a:lvl1pPr>
          </a:lstStyle>
          <a:p>
            <a:endParaRPr lang="en-GB" altLang="x-none"/>
          </a:p>
        </p:txBody>
      </p:sp>
      <p:sp>
        <p:nvSpPr>
          <p:cNvPr id="6" name="Slide Number Placeholder 5"/>
          <p:cNvSpPr>
            <a:spLocks noGrp="1"/>
          </p:cNvSpPr>
          <p:nvPr>
            <p:ph type="sldNum" sz="quarter" idx="4"/>
          </p:nvPr>
        </p:nvSpPr>
        <p:spPr>
          <a:xfrm>
            <a:off x="29701378" y="25839146"/>
            <a:ext cx="3936076" cy="1460500"/>
          </a:xfrm>
          <a:prstGeom prst="rect">
            <a:avLst/>
          </a:prstGeom>
        </p:spPr>
        <p:txBody>
          <a:bodyPr vert="horz" lIns="91440" tIns="45720" rIns="91440" bIns="45720" rtlCol="0" anchor="ctr"/>
          <a:lstStyle>
            <a:lvl1pPr algn="r">
              <a:defRPr sz="4200">
                <a:solidFill>
                  <a:srgbClr val="FFFFFF"/>
                </a:solidFill>
              </a:defRPr>
            </a:lvl1pPr>
          </a:lstStyle>
          <a:p>
            <a:fld id="{AD74203F-F9AA-184C-B023-F705B72C1A29}" type="slidenum">
              <a:rPr lang="en-GB" altLang="x-none" smtClean="0"/>
              <a:pPr/>
              <a:t>‹#›</a:t>
            </a:fld>
            <a:endParaRPr lang="en-GB" altLang="x-none"/>
          </a:p>
        </p:txBody>
      </p:sp>
      <p:cxnSp>
        <p:nvCxnSpPr>
          <p:cNvPr id="10" name="Straight Connector 9"/>
          <p:cNvCxnSpPr/>
          <p:nvPr/>
        </p:nvCxnSpPr>
        <p:spPr>
          <a:xfrm>
            <a:off x="3580596" y="6951380"/>
            <a:ext cx="299008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44788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p:txStyles>
    <p:titleStyle>
      <a:lvl1pPr algn="l" defTabSz="3657600" rtl="0" eaLnBrk="1" latinLnBrk="0" hangingPunct="1">
        <a:lnSpc>
          <a:spcPct val="85000"/>
        </a:lnSpc>
        <a:spcBef>
          <a:spcPct val="0"/>
        </a:spcBef>
        <a:buNone/>
        <a:defRPr sz="19200" kern="1200" spc="-200" baseline="0">
          <a:solidFill>
            <a:schemeClr val="tx1">
              <a:lumMod val="75000"/>
              <a:lumOff val="25000"/>
            </a:schemeClr>
          </a:solidFill>
          <a:latin typeface="+mj-lt"/>
          <a:ea typeface="+mj-ea"/>
          <a:cs typeface="+mj-cs"/>
        </a:defRPr>
      </a:lvl1pPr>
    </p:titleStyle>
    <p:bodyStyle>
      <a:lvl1pPr marL="365760" indent="-365760" algn="l" defTabSz="3657600" rtl="0" eaLnBrk="1" latinLnBrk="0" hangingPunct="1">
        <a:lnSpc>
          <a:spcPct val="90000"/>
        </a:lnSpc>
        <a:spcBef>
          <a:spcPts val="4800"/>
        </a:spcBef>
        <a:spcAft>
          <a:spcPts val="800"/>
        </a:spcAft>
        <a:buClr>
          <a:schemeClr val="accent1"/>
        </a:buClr>
        <a:buSzPct val="100000"/>
        <a:buFont typeface="Calibri" panose="020F0502020204030204" pitchFamily="34" charset="0"/>
        <a:buChar char=" "/>
        <a:defRPr sz="8000" kern="1200">
          <a:solidFill>
            <a:schemeClr val="tx1">
              <a:lumMod val="75000"/>
              <a:lumOff val="25000"/>
            </a:schemeClr>
          </a:solidFill>
          <a:latin typeface="+mn-lt"/>
          <a:ea typeface="+mn-ea"/>
          <a:cs typeface="+mn-cs"/>
        </a:defRPr>
      </a:lvl1pPr>
      <a:lvl2pPr marL="1536192" indent="-731520" algn="l" defTabSz="3657600" rtl="0" eaLnBrk="1" latinLnBrk="0" hangingPunct="1">
        <a:lnSpc>
          <a:spcPct val="90000"/>
        </a:lnSpc>
        <a:spcBef>
          <a:spcPts val="800"/>
        </a:spcBef>
        <a:spcAft>
          <a:spcPts val="1600"/>
        </a:spcAft>
        <a:buClr>
          <a:schemeClr val="accent1"/>
        </a:buClr>
        <a:buFont typeface="Calibri" pitchFamily="34" charset="0"/>
        <a:buChar char="◦"/>
        <a:defRPr sz="7200" kern="1200">
          <a:solidFill>
            <a:schemeClr val="tx1">
              <a:lumMod val="75000"/>
              <a:lumOff val="25000"/>
            </a:schemeClr>
          </a:solidFill>
          <a:latin typeface="+mn-lt"/>
          <a:ea typeface="+mn-ea"/>
          <a:cs typeface="+mn-cs"/>
        </a:defRPr>
      </a:lvl2pPr>
      <a:lvl3pPr marL="2267712" indent="-73152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3pPr>
      <a:lvl4pPr marL="2999232" indent="-73152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4pPr>
      <a:lvl5pPr marL="3730752" indent="-73152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5pPr>
      <a:lvl6pPr marL="4400000" indent="-91440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6pPr>
      <a:lvl7pPr marL="5200000" indent="-91440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7pPr>
      <a:lvl8pPr marL="6000000" indent="-91440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8pPr>
      <a:lvl9pPr marL="6800000" indent="-914400" algn="l" defTabSz="3657600" rtl="0" eaLnBrk="1" latinLnBrk="0" hangingPunct="1">
        <a:lnSpc>
          <a:spcPct val="90000"/>
        </a:lnSpc>
        <a:spcBef>
          <a:spcPts val="800"/>
        </a:spcBef>
        <a:spcAft>
          <a:spcPts val="1600"/>
        </a:spcAft>
        <a:buClr>
          <a:schemeClr val="accent1"/>
        </a:buClr>
        <a:buFont typeface="Calibri" pitchFamily="34" charset="0"/>
        <a:buChar char="◦"/>
        <a:defRPr sz="5600" kern="1200">
          <a:solidFill>
            <a:schemeClr val="tx1">
              <a:lumMod val="75000"/>
              <a:lumOff val="25000"/>
            </a:schemeClr>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29" y="381000"/>
            <a:ext cx="14116050" cy="1371600"/>
          </a:xfrm>
          <a:prstGeom prst="rect">
            <a:avLst/>
          </a:prstGeom>
        </p:spPr>
      </p:pic>
      <p:sp>
        <p:nvSpPr>
          <p:cNvPr id="4" name="TextBox 3"/>
          <p:cNvSpPr txBox="1"/>
          <p:nvPr/>
        </p:nvSpPr>
        <p:spPr>
          <a:xfrm>
            <a:off x="28773186" y="629857"/>
            <a:ext cx="6948173" cy="1122743"/>
          </a:xfrm>
          <a:prstGeom prst="rect">
            <a:avLst/>
          </a:prstGeom>
          <a:noFill/>
        </p:spPr>
        <p:txBody>
          <a:bodyPr wrap="square" rtlCol="0">
            <a:spAutoFit/>
          </a:bodyPr>
          <a:lstStyle/>
          <a:p>
            <a:r>
              <a:rPr lang="en-US" sz="5400" dirty="0" err="1">
                <a:solidFill>
                  <a:schemeClr val="accent1"/>
                </a:solidFill>
                <a:latin typeface="Copperplate" charset="0"/>
                <a:ea typeface="Copperplate" charset="0"/>
                <a:cs typeface="Copperplate" charset="0"/>
              </a:rPr>
              <a:t>bu.edu</a:t>
            </a:r>
            <a:r>
              <a:rPr lang="en-US" sz="5400" dirty="0">
                <a:solidFill>
                  <a:schemeClr val="accent1"/>
                </a:solidFill>
                <a:latin typeface="Copperplate" charset="0"/>
                <a:ea typeface="Copperplate" charset="0"/>
                <a:cs typeface="Copperplate" charset="0"/>
              </a:rPr>
              <a:t>/cs</a:t>
            </a:r>
          </a:p>
        </p:txBody>
      </p:sp>
      <p:grpSp>
        <p:nvGrpSpPr>
          <p:cNvPr id="6" name="Group 5"/>
          <p:cNvGrpSpPr/>
          <p:nvPr/>
        </p:nvGrpSpPr>
        <p:grpSpPr>
          <a:xfrm>
            <a:off x="28773186" y="25854277"/>
            <a:ext cx="2461968" cy="1268136"/>
            <a:chOff x="5222240" y="4864670"/>
            <a:chExt cx="1767332" cy="91033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12" y="4986528"/>
              <a:ext cx="670560" cy="670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4864670"/>
              <a:ext cx="910336" cy="910336"/>
            </a:xfrm>
            <a:prstGeom prst="rect">
              <a:avLst/>
            </a:prstGeom>
          </p:spPr>
        </p:pic>
      </p:grpSp>
      <p:sp>
        <p:nvSpPr>
          <p:cNvPr id="10" name="TextBox 9"/>
          <p:cNvSpPr txBox="1"/>
          <p:nvPr/>
        </p:nvSpPr>
        <p:spPr>
          <a:xfrm>
            <a:off x="31494868" y="25984200"/>
            <a:ext cx="4226491" cy="1008289"/>
          </a:xfrm>
          <a:prstGeom prst="rect">
            <a:avLst/>
          </a:prstGeom>
          <a:noFill/>
        </p:spPr>
        <p:txBody>
          <a:bodyPr wrap="square" rtlCol="0">
            <a:spAutoFit/>
          </a:bodyPr>
          <a:lstStyle/>
          <a:p>
            <a:r>
              <a:rPr lang="en-US" sz="4800" dirty="0"/>
              <a:t>@</a:t>
            </a:r>
            <a:r>
              <a:rPr lang="en-US" sz="4800" dirty="0" err="1"/>
              <a:t>BUCompSci</a:t>
            </a:r>
            <a:endParaRPr lang="en-US" sz="4800" dirty="0"/>
          </a:p>
        </p:txBody>
      </p:sp>
      <p:sp>
        <p:nvSpPr>
          <p:cNvPr id="11" name="Date Placeholder 10"/>
          <p:cNvSpPr>
            <a:spLocks noGrp="1"/>
          </p:cNvSpPr>
          <p:nvPr>
            <p:ph type="dt" sz="half" idx="10"/>
          </p:nvPr>
        </p:nvSpPr>
        <p:spPr/>
        <p:txBody>
          <a:bodyPr/>
          <a:lstStyle/>
          <a:p>
            <a:r>
              <a:rPr lang="en-US" altLang="zh-CN" dirty="0"/>
              <a:t>05/02/2019</a:t>
            </a:r>
            <a:endParaRPr lang="en-GB" altLang="x-none" dirty="0"/>
          </a:p>
        </p:txBody>
      </p:sp>
      <p:sp>
        <p:nvSpPr>
          <p:cNvPr id="12" name="TextBox 11"/>
          <p:cNvSpPr txBox="1"/>
          <p:nvPr/>
        </p:nvSpPr>
        <p:spPr>
          <a:xfrm>
            <a:off x="963329" y="2029501"/>
            <a:ext cx="33147000" cy="3756028"/>
          </a:xfrm>
          <a:prstGeom prst="rect">
            <a:avLst/>
          </a:prstGeom>
          <a:solidFill>
            <a:schemeClr val="bg1"/>
          </a:solidFill>
          <a:effectLst>
            <a:outerShdw blurRad="177800" dist="50800" dir="5400000" sx="57000" sy="57000" algn="ctr" rotWithShape="0">
              <a:srgbClr val="000000">
                <a:alpha val="2000"/>
              </a:srgbClr>
            </a:outerShdw>
          </a:effectLst>
          <a:scene3d>
            <a:camera prst="orthographicFront"/>
            <a:lightRig rig="sunset" dir="t"/>
          </a:scene3d>
          <a:sp3d prstMaterial="matte"/>
        </p:spPr>
        <p:txBody>
          <a:bodyPr wrap="square" rtlCol="0">
            <a:spAutoFit/>
            <a:scene3d>
              <a:camera prst="orthographicFront"/>
              <a:lightRig rig="soft" dir="t">
                <a:rot lat="0" lon="0" rev="15600000"/>
              </a:lightRig>
            </a:scene3d>
            <a:sp3d extrusionH="57150" prstMaterial="softEdge">
              <a:bevelT w="25400" h="38100"/>
            </a:sp3d>
          </a:bodyPr>
          <a:lstStyle/>
          <a:p>
            <a:r>
              <a:rPr lang="en-US" altLang="zh-CN" sz="6000" b="1" dirty="0">
                <a:ln/>
                <a:solidFill>
                  <a:schemeClr val="accent1"/>
                </a:solidFill>
                <a:latin typeface="Copperplate" charset="0"/>
                <a:ea typeface="Copperplate" charset="0"/>
                <a:cs typeface="Copperplate" charset="0"/>
              </a:rPr>
              <a:t>TITLE</a:t>
            </a:r>
            <a:r>
              <a:rPr lang="zh-CN" altLang="en-US" sz="6000" b="1" dirty="0">
                <a:ln/>
                <a:solidFill>
                  <a:schemeClr val="accent1"/>
                </a:solidFill>
                <a:latin typeface="Copperplate" charset="0"/>
                <a:ea typeface="Copperplate" charset="0"/>
                <a:cs typeface="Copperplate" charset="0"/>
              </a:rPr>
              <a:t> </a:t>
            </a:r>
            <a:r>
              <a:rPr lang="en-US" altLang="zh-CN" sz="6000" b="1" dirty="0">
                <a:ln/>
                <a:solidFill>
                  <a:schemeClr val="accent1"/>
                </a:solidFill>
                <a:latin typeface="Copperplate" charset="0"/>
                <a:ea typeface="Copperplate" charset="0"/>
                <a:cs typeface="Copperplate" charset="0"/>
              </a:rPr>
              <a:t>PUTS</a:t>
            </a:r>
            <a:r>
              <a:rPr lang="zh-CN" altLang="en-US" sz="6000" b="1" dirty="0">
                <a:ln/>
                <a:solidFill>
                  <a:schemeClr val="accent1"/>
                </a:solidFill>
                <a:latin typeface="Copperplate" charset="0"/>
                <a:ea typeface="Copperplate" charset="0"/>
                <a:cs typeface="Copperplate" charset="0"/>
              </a:rPr>
              <a:t> </a:t>
            </a:r>
            <a:r>
              <a:rPr lang="en-US" altLang="zh-CN" sz="6000" b="1" dirty="0">
                <a:ln/>
                <a:solidFill>
                  <a:schemeClr val="accent1"/>
                </a:solidFill>
                <a:latin typeface="Copperplate" charset="0"/>
                <a:ea typeface="Copperplate" charset="0"/>
                <a:cs typeface="Copperplate" charset="0"/>
              </a:rPr>
              <a:t>HERE</a:t>
            </a:r>
          </a:p>
          <a:p>
            <a:r>
              <a:rPr lang="en-US" altLang="zh-CN" sz="4400" b="1" dirty="0" err="1">
                <a:ln/>
                <a:solidFill>
                  <a:schemeClr val="accent1"/>
                </a:solidFill>
                <a:latin typeface="Copperplate" charset="0"/>
                <a:ea typeface="Copperplate" charset="0"/>
                <a:cs typeface="Copperplate" charset="0"/>
              </a:rPr>
              <a:t>Jia</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Jia</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Shen,</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Shiwei</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Chen,</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Yuanpei</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Wang</a:t>
            </a:r>
          </a:p>
          <a:p>
            <a:r>
              <a:rPr lang="en-US" altLang="zh-CN" sz="4400" dirty="0">
                <a:ln>
                  <a:solidFill>
                    <a:schemeClr val="accent1"/>
                  </a:solidFill>
                </a:ln>
                <a:solidFill>
                  <a:schemeClr val="accent1"/>
                </a:solidFill>
                <a:latin typeface="Copperplate" charset="0"/>
                <a:ea typeface="Copperplate" charset="0"/>
                <a:cs typeface="Copperplate" charset="0"/>
              </a:rPr>
              <a:t>jshen97@bu.edu,</a:t>
            </a:r>
            <a:r>
              <a:rPr lang="zh-CN" altLang="en-US" sz="4400" dirty="0">
                <a:ln>
                  <a:solidFill>
                    <a:schemeClr val="accent1"/>
                  </a:solidFill>
                </a:ln>
                <a:solidFill>
                  <a:schemeClr val="accent1"/>
                </a:solidFill>
                <a:latin typeface="Copperplate" charset="0"/>
                <a:ea typeface="Copperplate" charset="0"/>
                <a:cs typeface="Copperplate" charset="0"/>
              </a:rPr>
              <a:t> </a:t>
            </a:r>
            <a:r>
              <a:rPr lang="en-US" altLang="zh-CN" sz="4400" dirty="0" err="1">
                <a:ln>
                  <a:solidFill>
                    <a:schemeClr val="accent1"/>
                  </a:solidFill>
                </a:ln>
                <a:solidFill>
                  <a:schemeClr val="accent1"/>
                </a:solidFill>
                <a:latin typeface="Copperplate" charset="0"/>
                <a:ea typeface="Copperplate" charset="0"/>
                <a:cs typeface="Copperplate" charset="0"/>
              </a:rPr>
              <a:t>leochans@bu.edu</a:t>
            </a:r>
            <a:r>
              <a:rPr lang="en-US" altLang="zh-CN" sz="4400" dirty="0">
                <a:ln>
                  <a:solidFill>
                    <a:schemeClr val="accent1"/>
                  </a:solidFill>
                </a:ln>
                <a:solidFill>
                  <a:schemeClr val="accent1"/>
                </a:solidFill>
                <a:latin typeface="Copperplate" charset="0"/>
                <a:ea typeface="Copperplate" charset="0"/>
                <a:cs typeface="Copperplate" charset="0"/>
              </a:rPr>
              <a:t>,</a:t>
            </a:r>
            <a:r>
              <a:rPr lang="zh-CN" altLang="en-US" sz="4400" dirty="0">
                <a:ln>
                  <a:solidFill>
                    <a:schemeClr val="accent1"/>
                  </a:solidFill>
                </a:ln>
                <a:solidFill>
                  <a:schemeClr val="accent1"/>
                </a:solidFill>
                <a:latin typeface="Copperplate" charset="0"/>
                <a:ea typeface="Copperplate" charset="0"/>
                <a:cs typeface="Copperplate" charset="0"/>
              </a:rPr>
              <a:t> </a:t>
            </a:r>
            <a:r>
              <a:rPr lang="en-US" altLang="zh-CN" sz="4400" dirty="0" err="1">
                <a:ln>
                  <a:solidFill>
                    <a:schemeClr val="accent1"/>
                  </a:solidFill>
                </a:ln>
                <a:solidFill>
                  <a:schemeClr val="accent1"/>
                </a:solidFill>
                <a:latin typeface="Copperplate" charset="0"/>
                <a:ea typeface="Copperplate" charset="0"/>
                <a:cs typeface="Copperplate" charset="0"/>
              </a:rPr>
              <a:t>wangyp@bu.edu</a:t>
            </a:r>
            <a:endParaRPr lang="en-US" sz="4400" dirty="0">
              <a:ln>
                <a:solidFill>
                  <a:schemeClr val="accent1"/>
                </a:solidFill>
              </a:ln>
              <a:solidFill>
                <a:schemeClr val="accent1"/>
              </a:solidFill>
              <a:latin typeface="Copperplate" charset="0"/>
              <a:ea typeface="Copperplate" charset="0"/>
              <a:cs typeface="Copperplate" charset="0"/>
            </a:endParaRPr>
          </a:p>
          <a:p>
            <a:r>
              <a:rPr lang="en-US" altLang="zh-CN" sz="4400" b="1" dirty="0">
                <a:ln>
                  <a:solidFill>
                    <a:schemeClr val="accent1"/>
                  </a:solidFill>
                </a:ln>
                <a:solidFill>
                  <a:schemeClr val="accent1"/>
                </a:solidFill>
                <a:latin typeface="Copperplate" charset="0"/>
                <a:ea typeface="Copperplate" charset="0"/>
                <a:cs typeface="Copperplate" charset="0"/>
              </a:rPr>
              <a:t>CS</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504</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Data</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Mechanics</a:t>
            </a:r>
            <a:r>
              <a:rPr lang="zh-CN" altLang="en-US" sz="4400" b="1" dirty="0">
                <a:ln>
                  <a:solidFill>
                    <a:schemeClr val="accent1"/>
                  </a:solidFill>
                </a:ln>
                <a:solidFill>
                  <a:schemeClr val="accent1"/>
                </a:solidFill>
                <a:latin typeface="Copperplate" charset="0"/>
                <a:ea typeface="Copperplate" charset="0"/>
                <a:cs typeface="Copperplate" charset="0"/>
              </a:rPr>
              <a:t> </a:t>
            </a:r>
            <a:endParaRPr lang="en-US" sz="4400" b="1" dirty="0">
              <a:ln>
                <a:solidFill>
                  <a:schemeClr val="accent1"/>
                </a:solidFill>
              </a:ln>
              <a:solidFill>
                <a:schemeClr val="accent1"/>
              </a:solidFill>
              <a:latin typeface="Copperplate" charset="0"/>
              <a:ea typeface="Copperplate" charset="0"/>
              <a:cs typeface="Copperplate" charset="0"/>
            </a:endParaRPr>
          </a:p>
        </p:txBody>
      </p:sp>
      <p:sp>
        <p:nvSpPr>
          <p:cNvPr id="14" name="TextBox 13"/>
          <p:cNvSpPr txBox="1"/>
          <p:nvPr/>
        </p:nvSpPr>
        <p:spPr>
          <a:xfrm>
            <a:off x="990600" y="5979128"/>
            <a:ext cx="9296400" cy="1122743"/>
          </a:xfrm>
          <a:prstGeom prst="rect">
            <a:avLst/>
          </a:prstGeom>
          <a:solidFill>
            <a:schemeClr val="accent1">
              <a:lumMod val="20000"/>
              <a:lumOff val="8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Introduction</a:t>
            </a:r>
            <a:endParaRPr lang="en-US" sz="5400" dirty="0">
              <a:solidFill>
                <a:schemeClr val="accent1"/>
              </a:solidFill>
              <a:latin typeface="Copperplate" charset="0"/>
              <a:ea typeface="Copperplate" charset="0"/>
              <a:cs typeface="Copperplate" charset="0"/>
            </a:endParaRPr>
          </a:p>
        </p:txBody>
      </p:sp>
      <p:sp>
        <p:nvSpPr>
          <p:cNvPr id="15" name="TextBox 14"/>
          <p:cNvSpPr txBox="1"/>
          <p:nvPr/>
        </p:nvSpPr>
        <p:spPr>
          <a:xfrm>
            <a:off x="963329" y="12801600"/>
            <a:ext cx="9296400" cy="2153154"/>
          </a:xfrm>
          <a:prstGeom prst="rect">
            <a:avLst/>
          </a:prstGeom>
          <a:solidFill>
            <a:schemeClr val="accent1">
              <a:lumMod val="40000"/>
              <a:lumOff val="6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Datasets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Used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Transformations</a:t>
            </a:r>
            <a:endParaRPr lang="en-US" sz="5400" dirty="0">
              <a:solidFill>
                <a:schemeClr val="accent1"/>
              </a:solidFill>
              <a:latin typeface="Copperplate" charset="0"/>
              <a:ea typeface="Copperplate" charset="0"/>
              <a:cs typeface="Copperplate" charset="0"/>
            </a:endParaRPr>
          </a:p>
        </p:txBody>
      </p:sp>
      <p:sp>
        <p:nvSpPr>
          <p:cNvPr id="16" name="TextBox 15"/>
          <p:cNvSpPr txBox="1"/>
          <p:nvPr/>
        </p:nvSpPr>
        <p:spPr>
          <a:xfrm>
            <a:off x="10972800" y="5979128"/>
            <a:ext cx="12573000" cy="1069011"/>
          </a:xfrm>
          <a:prstGeom prst="rect">
            <a:avLst/>
          </a:prstGeom>
          <a:solidFill>
            <a:schemeClr val="accent1">
              <a:lumMod val="60000"/>
              <a:lumOff val="4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Data</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Visualizations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Analysis</a:t>
            </a:r>
            <a:r>
              <a:rPr lang="zh-CN" altLang="en-US" sz="5400" dirty="0">
                <a:solidFill>
                  <a:schemeClr val="accent1"/>
                </a:solidFill>
                <a:latin typeface="Copperplate" charset="0"/>
                <a:ea typeface="Copperplate" charset="0"/>
                <a:cs typeface="Copperplate" charset="0"/>
              </a:rPr>
              <a:t> </a:t>
            </a:r>
            <a:endParaRPr lang="en-US" sz="5400" dirty="0">
              <a:solidFill>
                <a:schemeClr val="accent1"/>
              </a:solidFill>
              <a:latin typeface="Copperplate" charset="0"/>
              <a:ea typeface="Copperplate" charset="0"/>
              <a:cs typeface="Copperplate" charset="0"/>
            </a:endParaRPr>
          </a:p>
        </p:txBody>
      </p:sp>
      <p:sp>
        <p:nvSpPr>
          <p:cNvPr id="17" name="TextBox 16"/>
          <p:cNvSpPr txBox="1"/>
          <p:nvPr/>
        </p:nvSpPr>
        <p:spPr>
          <a:xfrm>
            <a:off x="24263754" y="6006838"/>
            <a:ext cx="9846575" cy="2153154"/>
          </a:xfrm>
          <a:prstGeom prst="rect">
            <a:avLst/>
          </a:prstGeom>
          <a:solidFill>
            <a:schemeClr val="accent1">
              <a:lumMod val="75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Conclusion</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of</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the</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Problem</a:t>
            </a:r>
          </a:p>
          <a:p>
            <a:r>
              <a:rPr lang="en-US" altLang="zh-CN" sz="5400" dirty="0">
                <a:solidFill>
                  <a:schemeClr val="accent1"/>
                </a:solidFill>
                <a:latin typeface="Copperplate" charset="0"/>
                <a:ea typeface="Copperplate" charset="0"/>
                <a:cs typeface="Copperplate" charset="0"/>
              </a:rPr>
              <a:t>Map</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Visualizations</a:t>
            </a:r>
            <a:endParaRPr lang="en-US" sz="5400" dirty="0">
              <a:solidFill>
                <a:schemeClr val="accent1"/>
              </a:solidFill>
              <a:latin typeface="Copperplate" charset="0"/>
              <a:ea typeface="Copperplate" charset="0"/>
              <a:cs typeface="Copperplate" charset="0"/>
            </a:endParaRPr>
          </a:p>
        </p:txBody>
      </p:sp>
      <p:sp>
        <p:nvSpPr>
          <p:cNvPr id="18" name="TextBox 17"/>
          <p:cNvSpPr txBox="1"/>
          <p:nvPr/>
        </p:nvSpPr>
        <p:spPr>
          <a:xfrm>
            <a:off x="24311092" y="18951013"/>
            <a:ext cx="9846575" cy="2153154"/>
          </a:xfrm>
          <a:prstGeom prst="rect">
            <a:avLst/>
          </a:prstGeom>
          <a:solidFill>
            <a:schemeClr val="accent1">
              <a:lumMod val="5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Limitations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Future</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Research</a:t>
            </a:r>
            <a:endParaRPr lang="en-US" sz="5400" dirty="0">
              <a:solidFill>
                <a:schemeClr val="accent1"/>
              </a:solidFill>
              <a:latin typeface="Copperplate" charset="0"/>
              <a:ea typeface="Copperplate" charset="0"/>
              <a:cs typeface="Copperplate" charset="0"/>
            </a:endParaRPr>
          </a:p>
        </p:txBody>
      </p:sp>
      <p:sp>
        <p:nvSpPr>
          <p:cNvPr id="2" name="TextBox 1"/>
          <p:cNvSpPr txBox="1"/>
          <p:nvPr/>
        </p:nvSpPr>
        <p:spPr>
          <a:xfrm>
            <a:off x="990600" y="7268877"/>
            <a:ext cx="9269129" cy="5016694"/>
          </a:xfrm>
          <a:prstGeom prst="rect">
            <a:avLst/>
          </a:prstGeom>
          <a:noFill/>
          <a:ln w="63500" cmpd="sng">
            <a:noFill/>
          </a:ln>
          <a:effectLst>
            <a:softEdge rad="12700"/>
          </a:effectLst>
        </p:spPr>
        <p:txBody>
          <a:bodyPr wrap="square" rtlCol="0">
            <a:spAutoFit/>
          </a:bodyPr>
          <a:lstStyle/>
          <a:p>
            <a:r>
              <a:rPr lang="en-US" sz="2000" dirty="0"/>
              <a:t>It is said that we are living in an Age of Data. Data are literally omnipresent in our day-to-day life--Every Ad we see, every video or music recommendation we get, every choice we make--Data act behind the scene.</a:t>
            </a:r>
          </a:p>
          <a:p>
            <a:endParaRPr lang="en-US" sz="2000" dirty="0"/>
          </a:p>
          <a:p>
            <a:r>
              <a:rPr lang="en-US" sz="2000" dirty="0"/>
              <a:t>Project Pharmacy begins with a question that: What if we obtain one or two "host" datasets along with several "guest" datasets. Then before continue onto manipulating them, we first assume there is some kinds of relationships between the "host" and the "guest</a:t>
            </a:r>
            <a:r>
              <a:rPr lang="en-US" altLang="zh-CN" sz="2000" dirty="0"/>
              <a:t>s</a:t>
            </a:r>
            <a:r>
              <a:rPr lang="en-US" sz="2000" dirty="0"/>
              <a:t>". Finally after performing some statistical or operational tests, will the outcomes bring us any interesting conclusions? </a:t>
            </a:r>
          </a:p>
          <a:p>
            <a:endParaRPr lang="en-US" sz="2000" dirty="0"/>
          </a:p>
          <a:p>
            <a:r>
              <a:rPr lang="en-US" sz="2000" dirty="0"/>
              <a:t>The project treated the CVS/</a:t>
            </a:r>
            <a:r>
              <a:rPr lang="zh-CN" altLang="en-US" sz="2000" dirty="0"/>
              <a:t> </a:t>
            </a:r>
            <a:r>
              <a:rPr lang="en-US" altLang="zh-CN" sz="2000" dirty="0"/>
              <a:t>W</a:t>
            </a:r>
            <a:r>
              <a:rPr lang="en-US" sz="2000" dirty="0"/>
              <a:t>algreen pharmacy stores in central </a:t>
            </a:r>
            <a:r>
              <a:rPr lang="en-US" altLang="zh-CN" sz="2000" dirty="0"/>
              <a:t>Boston</a:t>
            </a:r>
            <a:r>
              <a:rPr lang="en-US" sz="2000" dirty="0"/>
              <a:t> area as the “host” datasets and several other interesting “guest” datasets as described </a:t>
            </a:r>
            <a:r>
              <a:rPr lang="en-US" altLang="zh-CN" sz="2000" dirty="0"/>
              <a:t>in</a:t>
            </a:r>
            <a:r>
              <a:rPr lang="zh-CN" altLang="en-US" sz="2000" dirty="0"/>
              <a:t> </a:t>
            </a:r>
            <a:r>
              <a:rPr lang="en-US" altLang="zh-CN" sz="2000" dirty="0"/>
              <a:t>the</a:t>
            </a:r>
            <a:r>
              <a:rPr lang="zh-CN" altLang="en-US" sz="2000" dirty="0"/>
              <a:t> </a:t>
            </a:r>
            <a:r>
              <a:rPr lang="en-US" altLang="zh-CN" sz="2000" dirty="0"/>
              <a:t>following</a:t>
            </a:r>
            <a:r>
              <a:rPr lang="zh-CN" altLang="en-US" sz="2000" dirty="0"/>
              <a:t> </a:t>
            </a:r>
            <a:r>
              <a:rPr lang="en-US" altLang="zh-CN" sz="2000" dirty="0"/>
              <a:t>section.</a:t>
            </a:r>
            <a:r>
              <a:rPr lang="zh-CN" altLang="en-US" sz="2000" dirty="0"/>
              <a:t> </a:t>
            </a:r>
            <a:endParaRPr lang="en-US" sz="2000" dirty="0"/>
          </a:p>
        </p:txBody>
      </p:sp>
      <p:sp>
        <p:nvSpPr>
          <p:cNvPr id="5" name="TextBox 4"/>
          <p:cNvSpPr txBox="1"/>
          <p:nvPr/>
        </p:nvSpPr>
        <p:spPr>
          <a:xfrm>
            <a:off x="963330" y="15153467"/>
            <a:ext cx="9296400" cy="7997446"/>
          </a:xfrm>
          <a:prstGeom prst="rect">
            <a:avLst/>
          </a:prstGeom>
          <a:noFill/>
          <a:ln w="63500">
            <a:noFill/>
          </a:ln>
        </p:spPr>
        <p:txBody>
          <a:bodyPr wrap="square" rtlCol="0">
            <a:spAutoFit/>
          </a:bodyPr>
          <a:lstStyle/>
          <a:p>
            <a:pPr marL="285750" indent="-285750">
              <a:buFont typeface="Arial" charset="0"/>
              <a:buChar char="•"/>
            </a:pPr>
            <a:r>
              <a:rPr lang="en-US" sz="2000" b="1" dirty="0"/>
              <a:t>Google Places API (search Nearby)</a:t>
            </a:r>
            <a:endParaRPr lang="en-US" sz="2000" dirty="0"/>
          </a:p>
          <a:p>
            <a:pPr marL="717550" lvl="1" indent="-285750">
              <a:buFont typeface="Courier New" charset="0"/>
              <a:buChar char="o"/>
            </a:pPr>
            <a:r>
              <a:rPr lang="en-US" altLang="zh-CN" dirty="0"/>
              <a:t>CVS,</a:t>
            </a:r>
            <a:r>
              <a:rPr lang="zh-CN" altLang="en-US" dirty="0"/>
              <a:t> </a:t>
            </a:r>
            <a:r>
              <a:rPr lang="en-US" altLang="zh-CN" dirty="0"/>
              <a:t>Walgreen,</a:t>
            </a:r>
            <a:r>
              <a:rPr lang="zh-CN" altLang="en-US" dirty="0"/>
              <a:t> </a:t>
            </a:r>
            <a:r>
              <a:rPr lang="en-US" altLang="zh-CN" dirty="0"/>
              <a:t>and</a:t>
            </a:r>
            <a:r>
              <a:rPr lang="zh-CN" altLang="en-US" dirty="0"/>
              <a:t> </a:t>
            </a:r>
            <a:r>
              <a:rPr lang="en-US" altLang="zh-CN" dirty="0"/>
              <a:t>7Eleven</a:t>
            </a:r>
            <a:r>
              <a:rPr lang="zh-CN" altLang="en-US" dirty="0"/>
              <a:t> </a:t>
            </a:r>
            <a:r>
              <a:rPr lang="en-US" altLang="zh-CN" dirty="0"/>
              <a:t>stores</a:t>
            </a:r>
            <a:r>
              <a:rPr lang="zh-CN" altLang="en-US" dirty="0"/>
              <a:t> </a:t>
            </a:r>
            <a:r>
              <a:rPr lang="en-US" dirty="0"/>
              <a:t>within 15 km Boston area </a:t>
            </a:r>
          </a:p>
          <a:p>
            <a:pPr marL="717550" lvl="1" indent="-285750">
              <a:buFont typeface="Courier New" charset="0"/>
              <a:buChar char="o"/>
            </a:pPr>
            <a:r>
              <a:rPr lang="en-US" dirty="0"/>
              <a:t>Boston supermarket or grocery store using google API</a:t>
            </a:r>
          </a:p>
          <a:p>
            <a:pPr marL="285750" indent="-285750">
              <a:buFont typeface="Arial" charset="0"/>
              <a:buChar char="•"/>
            </a:pPr>
            <a:r>
              <a:rPr lang="en-US" b="1" dirty="0"/>
              <a:t>Data Mechanics IO</a:t>
            </a:r>
          </a:p>
          <a:p>
            <a:pPr marL="717550" lvl="1" indent="-285750">
              <a:buFont typeface="Courier New" charset="0"/>
              <a:buChar char="o"/>
            </a:pPr>
            <a:r>
              <a:rPr lang="en-US" altLang="zh-CN" dirty="0"/>
              <a:t>Eviction</a:t>
            </a:r>
            <a:r>
              <a:rPr lang="zh-CN" altLang="en-US" dirty="0"/>
              <a:t> </a:t>
            </a:r>
            <a:r>
              <a:rPr lang="en-US" altLang="zh-CN" dirty="0"/>
              <a:t>Incidents</a:t>
            </a:r>
            <a:r>
              <a:rPr lang="zh-CN" altLang="en-US" dirty="0"/>
              <a:t> </a:t>
            </a:r>
            <a:r>
              <a:rPr lang="en-US" altLang="zh-CN" dirty="0"/>
              <a:t>and</a:t>
            </a:r>
            <a:r>
              <a:rPr lang="zh-CN" altLang="en-US" dirty="0"/>
              <a:t> </a:t>
            </a:r>
            <a:r>
              <a:rPr lang="en-US" altLang="zh-CN" dirty="0"/>
              <a:t>Crime</a:t>
            </a:r>
            <a:r>
              <a:rPr lang="zh-CN" altLang="en-US" dirty="0"/>
              <a:t> </a:t>
            </a:r>
            <a:r>
              <a:rPr lang="en-US" altLang="zh-CN" dirty="0"/>
              <a:t>Incidents</a:t>
            </a:r>
            <a:r>
              <a:rPr lang="zh-CN" altLang="en-US" dirty="0"/>
              <a:t> </a:t>
            </a:r>
            <a:r>
              <a:rPr lang="en-US" altLang="zh-CN" dirty="0"/>
              <a:t>in</a:t>
            </a:r>
            <a:r>
              <a:rPr lang="zh-CN" altLang="en-US" dirty="0"/>
              <a:t> </a:t>
            </a:r>
            <a:r>
              <a:rPr lang="en-US" altLang="zh-CN" dirty="0"/>
              <a:t>Boston</a:t>
            </a:r>
            <a:r>
              <a:rPr lang="zh-CN" altLang="en-US" dirty="0"/>
              <a:t> </a:t>
            </a:r>
            <a:r>
              <a:rPr lang="en-US" altLang="zh-CN" dirty="0"/>
              <a:t>Area</a:t>
            </a:r>
          </a:p>
          <a:p>
            <a:pPr marL="717550" lvl="1" indent="-285750">
              <a:buFont typeface="Courier New" charset="0"/>
              <a:buChar char="o"/>
            </a:pPr>
            <a:r>
              <a:rPr lang="en-US" altLang="zh-CN" dirty="0"/>
              <a:t>Boston</a:t>
            </a:r>
            <a:r>
              <a:rPr lang="zh-CN" altLang="en-US" dirty="0"/>
              <a:t> </a:t>
            </a:r>
            <a:r>
              <a:rPr lang="en-US" altLang="zh-CN" dirty="0" err="1"/>
              <a:t>house_hold_income</a:t>
            </a:r>
            <a:endParaRPr lang="en-US" altLang="zh-CN" dirty="0"/>
          </a:p>
          <a:p>
            <a:pPr marL="717550" lvl="1" indent="-285750">
              <a:buFont typeface="Courier New" charset="0"/>
              <a:buChar char="o"/>
            </a:pPr>
            <a:r>
              <a:rPr lang="en-US" altLang="zh-CN" dirty="0"/>
              <a:t>Boston</a:t>
            </a:r>
            <a:r>
              <a:rPr lang="zh-CN" altLang="en-US" dirty="0"/>
              <a:t> </a:t>
            </a:r>
            <a:r>
              <a:rPr lang="en-US" altLang="zh-CN" dirty="0" err="1"/>
              <a:t>poverty_rate</a:t>
            </a:r>
            <a:endParaRPr lang="en-US" altLang="zh-CN" dirty="0"/>
          </a:p>
          <a:p>
            <a:pPr marL="285750" indent="-285750">
              <a:buFont typeface="Arial" charset="0"/>
              <a:buChar char="•"/>
            </a:pPr>
            <a:r>
              <a:rPr lang="en-US" altLang="zh-CN" b="1" dirty="0"/>
              <a:t>Transformation</a:t>
            </a:r>
            <a:r>
              <a:rPr lang="zh-CN" altLang="en-US" b="1" dirty="0"/>
              <a:t> </a:t>
            </a:r>
            <a:r>
              <a:rPr lang="en-US" altLang="zh-CN" b="1" dirty="0"/>
              <a:t>Implementations</a:t>
            </a:r>
          </a:p>
          <a:p>
            <a:pPr marL="717550" lvl="1" indent="-285750">
              <a:buFont typeface="Courier New" charset="0"/>
              <a:buChar char="o"/>
            </a:pPr>
            <a:r>
              <a:rPr lang="en-US" dirty="0" err="1"/>
              <a:t>walgreenCrime</a:t>
            </a:r>
            <a:r>
              <a:rPr lang="en-US" dirty="0"/>
              <a:t>: combine the </a:t>
            </a:r>
            <a:r>
              <a:rPr lang="en-US" altLang="zh-CN" dirty="0"/>
              <a:t>W</a:t>
            </a:r>
            <a:r>
              <a:rPr lang="en-US" dirty="0"/>
              <a:t>algreen dataset and crimes dataset</a:t>
            </a:r>
          </a:p>
          <a:p>
            <a:pPr marL="717550" lvl="1" indent="-285750">
              <a:buFont typeface="Courier New" charset="0"/>
              <a:buChar char="o"/>
            </a:pPr>
            <a:r>
              <a:rPr lang="en-US" dirty="0" err="1"/>
              <a:t>walgreenEviction</a:t>
            </a:r>
            <a:r>
              <a:rPr lang="en-US" dirty="0"/>
              <a:t>: combine the </a:t>
            </a:r>
            <a:r>
              <a:rPr lang="en-US" altLang="zh-CN" dirty="0"/>
              <a:t>W</a:t>
            </a:r>
            <a:r>
              <a:rPr lang="en-US" dirty="0"/>
              <a:t>algreen dataset and eviction dataset</a:t>
            </a:r>
          </a:p>
          <a:p>
            <a:pPr marL="717550" lvl="1" indent="-285750">
              <a:buFont typeface="Courier New" charset="0"/>
              <a:buChar char="o"/>
            </a:pPr>
            <a:r>
              <a:rPr lang="en-US" dirty="0" err="1"/>
              <a:t>correlationCVS</a:t>
            </a:r>
            <a:r>
              <a:rPr lang="en-US" dirty="0"/>
              <a:t>: recorded the calculated results of the correlations between CVS ratings and Larceny cases, CVS ratings and Eviction cases</a:t>
            </a:r>
          </a:p>
          <a:p>
            <a:pPr marL="717550" lvl="1" indent="-285750">
              <a:buFont typeface="Courier New" charset="0"/>
              <a:buChar char="o"/>
            </a:pPr>
            <a:r>
              <a:rPr lang="en-US" dirty="0" err="1"/>
              <a:t>countEvictionCrimeCVS</a:t>
            </a:r>
            <a:r>
              <a:rPr lang="en-US" dirty="0"/>
              <a:t>: for every </a:t>
            </a:r>
            <a:r>
              <a:rPr lang="en-US" altLang="zh-CN" dirty="0"/>
              <a:t>CVS</a:t>
            </a:r>
            <a:r>
              <a:rPr lang="en-US" dirty="0"/>
              <a:t> pharmacy store, add two records. One for the number of Larceny cases nearby, and the other for the number of Eviction cases nearby</a:t>
            </a:r>
          </a:p>
          <a:p>
            <a:pPr marL="717550" lvl="1" indent="-285750">
              <a:buFont typeface="Courier New" charset="0"/>
              <a:buChar char="o"/>
            </a:pPr>
            <a:r>
              <a:rPr lang="en-US" dirty="0" err="1"/>
              <a:t>cvsCrime</a:t>
            </a:r>
            <a:r>
              <a:rPr lang="en-US" dirty="0"/>
              <a:t>: combine the </a:t>
            </a:r>
            <a:r>
              <a:rPr lang="en-US" altLang="zh-CN" dirty="0"/>
              <a:t>W</a:t>
            </a:r>
            <a:r>
              <a:rPr lang="en-US" dirty="0"/>
              <a:t>algreen dataset and </a:t>
            </a:r>
            <a:r>
              <a:rPr lang="en-US" altLang="zh-CN" dirty="0"/>
              <a:t>CVS</a:t>
            </a:r>
            <a:r>
              <a:rPr lang="en-US" dirty="0"/>
              <a:t> dataset, filtering every crime except for Larceny</a:t>
            </a:r>
          </a:p>
          <a:p>
            <a:pPr marL="717550" lvl="1" indent="-285750">
              <a:buFont typeface="Courier New" charset="0"/>
              <a:buChar char="o"/>
            </a:pPr>
            <a:r>
              <a:rPr lang="en-US" dirty="0" err="1"/>
              <a:t>cvsEviction</a:t>
            </a:r>
            <a:r>
              <a:rPr lang="en-US" dirty="0"/>
              <a:t>: combine the </a:t>
            </a:r>
            <a:r>
              <a:rPr lang="en-US" altLang="zh-CN" dirty="0"/>
              <a:t>CVS</a:t>
            </a:r>
            <a:r>
              <a:rPr lang="en-US" dirty="0"/>
              <a:t> dataset and eviction dataset</a:t>
            </a:r>
          </a:p>
          <a:p>
            <a:pPr marL="717550" lvl="1" indent="-285750">
              <a:buFont typeface="Courier New" charset="0"/>
              <a:buChar char="o"/>
            </a:pPr>
            <a:r>
              <a:rPr lang="en-US" dirty="0" err="1"/>
              <a:t>ratingCrime</a:t>
            </a:r>
            <a:r>
              <a:rPr lang="en-US" dirty="0"/>
              <a:t>: recorded a pair of (ratings, number of larceny cases) for every </a:t>
            </a:r>
            <a:r>
              <a:rPr lang="en-US" altLang="zh-CN" dirty="0"/>
              <a:t>CVS</a:t>
            </a:r>
            <a:r>
              <a:rPr lang="en-US" dirty="0"/>
              <a:t> store</a:t>
            </a:r>
          </a:p>
          <a:p>
            <a:pPr marL="717550" lvl="1" indent="-285750">
              <a:buFont typeface="Courier New" charset="0"/>
              <a:buChar char="o"/>
            </a:pPr>
            <a:r>
              <a:rPr lang="en-US" dirty="0" err="1"/>
              <a:t>ratingEviction</a:t>
            </a:r>
            <a:r>
              <a:rPr lang="en-US" dirty="0"/>
              <a:t>: recorded a pair of (ratings, number of Eviction cases) for every </a:t>
            </a:r>
            <a:r>
              <a:rPr lang="en-US" altLang="zh-CN" dirty="0"/>
              <a:t>CVS</a:t>
            </a:r>
            <a:r>
              <a:rPr lang="en-US" dirty="0"/>
              <a:t> store</a:t>
            </a:r>
          </a:p>
          <a:p>
            <a:pPr marL="717550" lvl="1" indent="-285750">
              <a:buFont typeface="Courier New" charset="0"/>
              <a:buChar char="o"/>
            </a:pPr>
            <a:endParaRPr lang="en-US" altLang="zh-CN"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2963" y="7666280"/>
            <a:ext cx="6324602" cy="21844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77565" y="7618049"/>
            <a:ext cx="6248399" cy="2184400"/>
          </a:xfrm>
          <a:prstGeom prst="rect">
            <a:avLst/>
          </a:prstGeom>
        </p:spPr>
      </p:pic>
      <p:sp>
        <p:nvSpPr>
          <p:cNvPr id="24" name="TextBox 23"/>
          <p:cNvSpPr txBox="1"/>
          <p:nvPr/>
        </p:nvSpPr>
        <p:spPr>
          <a:xfrm>
            <a:off x="10972800" y="9687528"/>
            <a:ext cx="12573000" cy="751872"/>
          </a:xfrm>
          <a:prstGeom prst="rect">
            <a:avLst/>
          </a:prstGeom>
          <a:noFill/>
        </p:spPr>
        <p:txBody>
          <a:bodyPr wrap="square" rtlCol="0">
            <a:spAutoFit/>
          </a:bodyPr>
          <a:lstStyle/>
          <a:p>
            <a:r>
              <a:rPr lang="en-US" altLang="zh-CN" dirty="0"/>
              <a:t>The</a:t>
            </a:r>
            <a:r>
              <a:rPr lang="en-US" dirty="0"/>
              <a:t> locations of Walgreen stores are intensive because it has lower mean value and standard deviation. Also, Walgreen are more likely to locate their stores closer to CVS stores</a:t>
            </a:r>
          </a:p>
        </p:txBody>
      </p:sp>
      <p:sp>
        <p:nvSpPr>
          <p:cNvPr id="33" name="TextBox 32"/>
          <p:cNvSpPr txBox="1"/>
          <p:nvPr/>
        </p:nvSpPr>
        <p:spPr>
          <a:xfrm>
            <a:off x="10952963" y="12938230"/>
            <a:ext cx="12949676" cy="2153282"/>
          </a:xfrm>
          <a:prstGeom prst="rect">
            <a:avLst/>
          </a:prstGeom>
          <a:noFill/>
        </p:spPr>
        <p:txBody>
          <a:bodyPr wrap="square" rtlCol="0">
            <a:spAutoFit/>
          </a:bodyPr>
          <a:lstStyle/>
          <a:p>
            <a:r>
              <a:rPr lang="en-US" dirty="0"/>
              <a:t>we plot the histograms</a:t>
            </a:r>
            <a:r>
              <a:rPr lang="zh-CN" altLang="en-US" dirty="0"/>
              <a:t> </a:t>
            </a:r>
            <a:r>
              <a:rPr lang="en-US" altLang="zh-CN" dirty="0"/>
              <a:t>shown</a:t>
            </a:r>
            <a:r>
              <a:rPr lang="zh-CN" altLang="en-US" dirty="0"/>
              <a:t> </a:t>
            </a:r>
            <a:r>
              <a:rPr lang="en-US" altLang="zh-CN" dirty="0"/>
              <a:t>above</a:t>
            </a:r>
            <a:r>
              <a:rPr lang="en-US" dirty="0"/>
              <a:t>. It is interesting that there are around 16 pairs of CVS and Walgreen right next to each other which is consistent with our intuition. It is reasonable to believe that density of CVS and Walgreen stores is proportional with the density of population. Hopefully, we can have further investigation about the location selection in next part of the project</a:t>
            </a:r>
          </a:p>
          <a:p>
            <a:br>
              <a:rPr lang="en-US" dirty="0"/>
            </a:br>
            <a:endParaRPr lang="en-US" dirty="0"/>
          </a:p>
        </p:txBody>
      </p:sp>
      <p:sp>
        <p:nvSpPr>
          <p:cNvPr id="34" name="TextBox 33"/>
          <p:cNvSpPr txBox="1"/>
          <p:nvPr/>
        </p:nvSpPr>
        <p:spPr>
          <a:xfrm>
            <a:off x="10920217" y="14677956"/>
            <a:ext cx="12320784" cy="4524444"/>
          </a:xfrm>
          <a:prstGeom prst="rect">
            <a:avLst/>
          </a:prstGeom>
          <a:noFill/>
        </p:spPr>
        <p:txBody>
          <a:bodyPr wrap="square" rtlCol="0">
            <a:spAutoFit/>
          </a:bodyPr>
          <a:lstStyle/>
          <a:p>
            <a:r>
              <a:rPr lang="en-US" b="1" dirty="0"/>
              <a:t>Explore Relationships between CVS, Larceny, and Eviction in the Central Boston</a:t>
            </a:r>
          </a:p>
          <a:p>
            <a:pPr marL="285750" indent="-285750">
              <a:buFont typeface="Wingdings" charset="2"/>
              <a:buChar char="q"/>
            </a:pPr>
            <a:r>
              <a:rPr lang="en-US" altLang="zh-CN" dirty="0"/>
              <a:t>Solve</a:t>
            </a:r>
            <a:r>
              <a:rPr lang="zh-CN" altLang="en-US" dirty="0"/>
              <a:t> </a:t>
            </a:r>
            <a:r>
              <a:rPr lang="en-US" altLang="zh-CN" dirty="0"/>
              <a:t>the</a:t>
            </a:r>
            <a:r>
              <a:rPr lang="zh-CN" altLang="en-US" dirty="0"/>
              <a:t> </a:t>
            </a:r>
            <a:r>
              <a:rPr lang="en-US" altLang="zh-CN" dirty="0"/>
              <a:t>Optimization</a:t>
            </a:r>
            <a:r>
              <a:rPr lang="zh-CN" altLang="en-US" dirty="0"/>
              <a:t> </a:t>
            </a:r>
            <a:r>
              <a:rPr lang="en-US" altLang="zh-CN" dirty="0"/>
              <a:t>Problem</a:t>
            </a:r>
            <a:endParaRPr lang="en-US" b="1" dirty="0"/>
          </a:p>
          <a:p>
            <a:pPr marL="717550" lvl="1" indent="-285750">
              <a:buFont typeface="Arial" charset="0"/>
              <a:buChar char="•"/>
            </a:pPr>
            <a:r>
              <a:rPr lang="en-US" dirty="0"/>
              <a:t>Finding the model that has the maximum (total stability S, total accessibility A) pair</a:t>
            </a:r>
            <a:r>
              <a:rPr lang="zh-CN" altLang="en-US" dirty="0"/>
              <a:t> </a:t>
            </a:r>
            <a:endParaRPr lang="en-US" altLang="zh-CN" dirty="0"/>
          </a:p>
          <a:p>
            <a:pPr marL="717550" lvl="1" indent="-285750">
              <a:buFont typeface="Arial" charset="0"/>
              <a:buChar char="•"/>
            </a:pPr>
            <a:r>
              <a:rPr lang="en-US" dirty="0"/>
              <a:t>Accessibility A is defined as the sum of the distances between each pair of salesmen, or each pair of stores that are assigned a salesman.</a:t>
            </a:r>
          </a:p>
          <a:p>
            <a:pPr marL="717550" lvl="1" indent="-285750">
              <a:buFont typeface="Arial" charset="0"/>
              <a:buChar char="•"/>
            </a:pPr>
            <a:r>
              <a:rPr lang="en-US" dirty="0"/>
              <a:t>(S1, A1) &gt; (S2, A2) if S1&gt;S2 and A1&gt;A2</a:t>
            </a:r>
          </a:p>
          <a:p>
            <a:pPr marL="717550" lvl="1" indent="-285750">
              <a:buFont typeface="Arial" charset="0"/>
              <a:buChar char="•"/>
            </a:pPr>
            <a:r>
              <a:rPr lang="en-US" altLang="zh-CN" dirty="0"/>
              <a:t>Results:</a:t>
            </a:r>
          </a:p>
          <a:p>
            <a:pPr marL="933450" lvl="2" indent="-285750">
              <a:buFont typeface="Wingdings" charset="2"/>
              <a:buChar char="v"/>
            </a:pPr>
            <a:r>
              <a:rPr lang="en-US" dirty="0"/>
              <a:t>the 3 CVS are located at 210 Border St, </a:t>
            </a:r>
          </a:p>
          <a:p>
            <a:pPr marL="933450" lvl="2" indent="-285750">
              <a:buFont typeface="Wingdings" charset="2"/>
              <a:buChar char="v"/>
            </a:pPr>
            <a:r>
              <a:rPr lang="en-US" dirty="0"/>
              <a:t>East Boston 101 Canal St suite A, Boston 1249 Boylston St, Boston</a:t>
            </a:r>
          </a:p>
          <a:p>
            <a:pPr marL="933450" lvl="2" indent="-285750">
              <a:buFont typeface="Wingdings" charset="2"/>
              <a:buChar char="v"/>
            </a:pPr>
            <a:r>
              <a:rPr lang="en-US" dirty="0"/>
              <a:t>with a total stability S = 0.4886</a:t>
            </a:r>
          </a:p>
          <a:p>
            <a:pPr marL="933450" lvl="2" indent="-285750">
              <a:buFont typeface="Wingdings" charset="2"/>
              <a:buChar char="v"/>
            </a:pPr>
            <a:r>
              <a:rPr lang="en-US" dirty="0"/>
              <a:t>with a total accessibility A = 11.2147 km</a:t>
            </a:r>
          </a:p>
          <a:p>
            <a:pPr marL="717550" lvl="1" indent="-285750">
              <a:buFont typeface="Courier New" charset="0"/>
              <a:buChar char="o"/>
            </a:pPr>
            <a:endParaRPr lang="en-US" dirty="0"/>
          </a:p>
          <a:p>
            <a:endParaRPr lang="en-US" dirty="0"/>
          </a:p>
        </p:txBody>
      </p:sp>
      <p:sp>
        <p:nvSpPr>
          <p:cNvPr id="35" name="TextBox 34"/>
          <p:cNvSpPr txBox="1"/>
          <p:nvPr/>
        </p:nvSpPr>
        <p:spPr>
          <a:xfrm>
            <a:off x="10972800" y="7101871"/>
            <a:ext cx="12573000" cy="1089529"/>
          </a:xfrm>
          <a:prstGeom prst="rect">
            <a:avLst/>
          </a:prstGeom>
          <a:noFill/>
        </p:spPr>
        <p:txBody>
          <a:bodyPr wrap="square" rtlCol="0">
            <a:spAutoFit/>
          </a:bodyPr>
          <a:lstStyle/>
          <a:p>
            <a:r>
              <a:rPr lang="en-US" dirty="0"/>
              <a:t>We find </a:t>
            </a:r>
            <a:r>
              <a:rPr lang="en-US" altLang="zh-CN" dirty="0"/>
              <a:t>that</a:t>
            </a:r>
            <a:r>
              <a:rPr lang="zh-CN" altLang="en-US" dirty="0"/>
              <a:t> </a:t>
            </a:r>
            <a:r>
              <a:rPr lang="en-US" dirty="0"/>
              <a:t>some CVS and Walgreen stores are next to each other. </a:t>
            </a:r>
            <a:r>
              <a:rPr lang="en-US" altLang="zh-CN" dirty="0"/>
              <a:t>So</a:t>
            </a:r>
            <a:r>
              <a:rPr lang="zh-CN" altLang="en-US" dirty="0"/>
              <a:t> </a:t>
            </a:r>
            <a:r>
              <a:rPr lang="en-US" altLang="zh-CN" dirty="0"/>
              <a:t>f</a:t>
            </a:r>
            <a:r>
              <a:rPr lang="en-US" dirty="0"/>
              <a:t>or each CVS stores in Boston area, we find the closest Walgreen and CVS stores and record their distances</a:t>
            </a:r>
            <a:r>
              <a:rPr lang="en-US" altLang="zh-CN" dirty="0"/>
              <a:t>,</a:t>
            </a:r>
            <a:r>
              <a:rPr lang="zh-CN" altLang="en-US" dirty="0"/>
              <a:t> </a:t>
            </a:r>
            <a:r>
              <a:rPr lang="en-US" altLang="zh-CN" dirty="0"/>
              <a:t>same</a:t>
            </a:r>
            <a:r>
              <a:rPr lang="zh-CN" altLang="en-US" dirty="0"/>
              <a:t> </a:t>
            </a:r>
            <a:r>
              <a:rPr lang="en-US" altLang="zh-CN" dirty="0"/>
              <a:t>for</a:t>
            </a:r>
            <a:r>
              <a:rPr lang="zh-CN" altLang="en-US" dirty="0"/>
              <a:t> </a:t>
            </a:r>
            <a:r>
              <a:rPr lang="en-US" altLang="zh-CN" dirty="0"/>
              <a:t>Walgreen</a:t>
            </a:r>
            <a:r>
              <a:rPr lang="zh-CN" altLang="en-US" dirty="0"/>
              <a:t> </a:t>
            </a:r>
            <a:r>
              <a:rPr lang="en-US" altLang="zh-CN" dirty="0"/>
              <a:t>stores.</a:t>
            </a:r>
            <a:r>
              <a:rPr lang="zh-CN" altLang="en-US" dirty="0"/>
              <a:t> </a:t>
            </a:r>
            <a:r>
              <a:rPr lang="en-US" altLang="zh-CN" dirty="0"/>
              <a:t>Results</a:t>
            </a:r>
            <a:r>
              <a:rPr lang="zh-CN" altLang="en-US" dirty="0"/>
              <a:t> </a:t>
            </a:r>
            <a:r>
              <a:rPr lang="en-US" altLang="zh-CN" dirty="0"/>
              <a:t>are</a:t>
            </a:r>
            <a:r>
              <a:rPr lang="zh-CN" altLang="en-US" dirty="0"/>
              <a:t> </a:t>
            </a:r>
            <a:r>
              <a:rPr lang="en-US" altLang="zh-CN" dirty="0"/>
              <a:t>shown</a:t>
            </a:r>
            <a:r>
              <a:rPr lang="zh-CN" altLang="en-US" dirty="0"/>
              <a:t> </a:t>
            </a:r>
            <a:r>
              <a:rPr lang="en-US" altLang="zh-CN" dirty="0"/>
              <a:t>below</a:t>
            </a:r>
            <a:endParaRPr lang="en-US" dirty="0"/>
          </a:p>
          <a:p>
            <a:endParaRPr lang="en-US" dirty="0"/>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2112" y="10439400"/>
            <a:ext cx="3312142" cy="2464612"/>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02179" y="10465426"/>
            <a:ext cx="3476417" cy="2446778"/>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78596" y="10465426"/>
            <a:ext cx="3352800" cy="2380273"/>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38663" y="10465426"/>
            <a:ext cx="3163976" cy="2438586"/>
          </a:xfrm>
          <a:prstGeom prst="rect">
            <a:avLst/>
          </a:prstGeom>
        </p:spPr>
      </p:pic>
      <p:sp>
        <p:nvSpPr>
          <p:cNvPr id="40" name="TextBox 39"/>
          <p:cNvSpPr txBox="1"/>
          <p:nvPr/>
        </p:nvSpPr>
        <p:spPr>
          <a:xfrm>
            <a:off x="11020138" y="19202400"/>
            <a:ext cx="13290954" cy="3527248"/>
          </a:xfrm>
          <a:prstGeom prst="rect">
            <a:avLst/>
          </a:prstGeom>
          <a:noFill/>
        </p:spPr>
        <p:txBody>
          <a:bodyPr wrap="square" rtlCol="0">
            <a:spAutoFit/>
          </a:bodyPr>
          <a:lstStyle/>
          <a:p>
            <a:pPr marL="285750" indent="-285750">
              <a:buFont typeface="Wingdings" charset="2"/>
              <a:buChar char="q"/>
            </a:pPr>
            <a:r>
              <a:rPr lang="en-US" altLang="zh-CN" dirty="0"/>
              <a:t>Solve</a:t>
            </a:r>
            <a:r>
              <a:rPr lang="zh-CN" altLang="en-US" dirty="0"/>
              <a:t> </a:t>
            </a:r>
            <a:r>
              <a:rPr lang="en-US" altLang="zh-CN" dirty="0"/>
              <a:t>the</a:t>
            </a:r>
            <a:r>
              <a:rPr lang="zh-CN" altLang="en-US" dirty="0"/>
              <a:t> </a:t>
            </a:r>
            <a:r>
              <a:rPr lang="en-US" altLang="zh-CN" dirty="0"/>
              <a:t>Constraint</a:t>
            </a:r>
            <a:r>
              <a:rPr lang="zh-CN" altLang="en-US" dirty="0"/>
              <a:t> </a:t>
            </a:r>
            <a:r>
              <a:rPr lang="en-US" altLang="zh-CN" dirty="0"/>
              <a:t>Satisfaction</a:t>
            </a:r>
            <a:r>
              <a:rPr lang="zh-CN" altLang="en-US" dirty="0"/>
              <a:t> </a:t>
            </a:r>
            <a:r>
              <a:rPr lang="en-US" altLang="zh-CN" dirty="0"/>
              <a:t>Problem</a:t>
            </a:r>
          </a:p>
          <a:p>
            <a:pPr marL="717550" lvl="1" indent="-285750">
              <a:buFont typeface="Arial" charset="0"/>
              <a:buChar char="•"/>
            </a:pPr>
            <a:r>
              <a:rPr lang="en-US" dirty="0"/>
              <a:t>If we have the chance to send 3 salesmen (1 per store), obtained the model that has the total stability &gt;= S, total accessibility &gt;= A?</a:t>
            </a:r>
          </a:p>
          <a:p>
            <a:pPr marL="717550" lvl="1" indent="-285750">
              <a:buFont typeface="Arial" charset="0"/>
              <a:buChar char="•"/>
            </a:pPr>
            <a:r>
              <a:rPr lang="en-US" altLang="zh-CN" dirty="0"/>
              <a:t>Results:</a:t>
            </a:r>
          </a:p>
          <a:p>
            <a:pPr marL="933450" lvl="2" indent="-285750">
              <a:buFont typeface="Wingdings" charset="2"/>
              <a:buChar char="v"/>
            </a:pPr>
            <a:r>
              <a:rPr lang="en-US" dirty="0"/>
              <a:t>For S := 0.6; A := 6.0:</a:t>
            </a:r>
            <a:r>
              <a:rPr lang="zh-CN" altLang="en-US" dirty="0"/>
              <a:t> </a:t>
            </a:r>
            <a:endParaRPr lang="en-US" altLang="zh-CN" dirty="0"/>
          </a:p>
          <a:p>
            <a:pPr marL="933450" lvl="2" indent="-285750">
              <a:buFont typeface="Wingdings" charset="2"/>
              <a:buChar char="v"/>
            </a:pPr>
            <a:r>
              <a:rPr lang="en-US" dirty="0"/>
              <a:t>a possible set of 3 CVS are: </a:t>
            </a:r>
          </a:p>
          <a:p>
            <a:pPr marL="933450" lvl="2" indent="-285750">
              <a:buFont typeface="Wingdings" charset="2"/>
              <a:buChar char="v"/>
            </a:pPr>
            <a:r>
              <a:rPr lang="en-US" dirty="0"/>
              <a:t>101 Canal St suite A, 1249 Boylston St,631 Washington St, Boston</a:t>
            </a:r>
          </a:p>
          <a:p>
            <a:pPr marL="933450" lvl="2" indent="-285750">
              <a:buFont typeface="Wingdings" charset="2"/>
              <a:buChar char="v"/>
            </a:pPr>
            <a:r>
              <a:rPr lang="en-US" dirty="0"/>
              <a:t>with a total S = 0.63646</a:t>
            </a:r>
          </a:p>
          <a:p>
            <a:pPr marL="933450" lvl="2" indent="-285750">
              <a:buFont typeface="Wingdings" charset="2"/>
              <a:buChar char="v"/>
            </a:pPr>
            <a:r>
              <a:rPr lang="en-US" dirty="0"/>
              <a:t>with a total A = 7.91282</a:t>
            </a:r>
          </a:p>
          <a:p>
            <a:pPr marL="717550" lvl="1" indent="-285750">
              <a:buFont typeface="Arial" charset="0"/>
              <a:buChar char="•"/>
            </a:pPr>
            <a:endParaRPr lang="en-US" dirty="0"/>
          </a:p>
        </p:txBody>
      </p:sp>
      <p:pic>
        <p:nvPicPr>
          <p:cNvPr id="41"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967590" y="16113974"/>
            <a:ext cx="5165737" cy="2907572"/>
          </a:xfrm>
          <a:prstGeom prst="rect">
            <a:avLst/>
          </a:prstGeom>
        </p:spPr>
      </p:pic>
      <p:pic>
        <p:nvPicPr>
          <p:cNvPr id="42" name="Picture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67591" y="19948004"/>
            <a:ext cx="5165736" cy="2744272"/>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29" y="381000"/>
            <a:ext cx="14116050" cy="1371600"/>
          </a:xfrm>
          <a:prstGeom prst="rect">
            <a:avLst/>
          </a:prstGeom>
        </p:spPr>
      </p:pic>
      <p:sp>
        <p:nvSpPr>
          <p:cNvPr id="4" name="TextBox 3"/>
          <p:cNvSpPr txBox="1"/>
          <p:nvPr/>
        </p:nvSpPr>
        <p:spPr>
          <a:xfrm>
            <a:off x="28773186" y="629857"/>
            <a:ext cx="6948173" cy="1122743"/>
          </a:xfrm>
          <a:prstGeom prst="rect">
            <a:avLst/>
          </a:prstGeom>
          <a:noFill/>
        </p:spPr>
        <p:txBody>
          <a:bodyPr wrap="square" rtlCol="0">
            <a:spAutoFit/>
          </a:bodyPr>
          <a:lstStyle/>
          <a:p>
            <a:r>
              <a:rPr lang="en-US" sz="5400" dirty="0" err="1">
                <a:solidFill>
                  <a:schemeClr val="accent1"/>
                </a:solidFill>
                <a:latin typeface="Copperplate" charset="0"/>
                <a:ea typeface="Copperplate" charset="0"/>
                <a:cs typeface="Copperplate" charset="0"/>
              </a:rPr>
              <a:t>bu.edu</a:t>
            </a:r>
            <a:r>
              <a:rPr lang="en-US" sz="5400" dirty="0">
                <a:solidFill>
                  <a:schemeClr val="accent1"/>
                </a:solidFill>
                <a:latin typeface="Copperplate" charset="0"/>
                <a:ea typeface="Copperplate" charset="0"/>
                <a:cs typeface="Copperplate" charset="0"/>
              </a:rPr>
              <a:t>/cs</a:t>
            </a:r>
          </a:p>
        </p:txBody>
      </p:sp>
      <p:grpSp>
        <p:nvGrpSpPr>
          <p:cNvPr id="6" name="Group 5"/>
          <p:cNvGrpSpPr/>
          <p:nvPr/>
        </p:nvGrpSpPr>
        <p:grpSpPr>
          <a:xfrm>
            <a:off x="28773186" y="25854277"/>
            <a:ext cx="2461968" cy="1268136"/>
            <a:chOff x="5222240" y="4864670"/>
            <a:chExt cx="1767332" cy="91033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12" y="4986528"/>
              <a:ext cx="670560" cy="670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4864670"/>
              <a:ext cx="910336" cy="910336"/>
            </a:xfrm>
            <a:prstGeom prst="rect">
              <a:avLst/>
            </a:prstGeom>
          </p:spPr>
        </p:pic>
      </p:grpSp>
      <p:sp>
        <p:nvSpPr>
          <p:cNvPr id="10" name="TextBox 9"/>
          <p:cNvSpPr txBox="1"/>
          <p:nvPr/>
        </p:nvSpPr>
        <p:spPr>
          <a:xfrm>
            <a:off x="31494868" y="25984200"/>
            <a:ext cx="4226491" cy="1008289"/>
          </a:xfrm>
          <a:prstGeom prst="rect">
            <a:avLst/>
          </a:prstGeom>
          <a:noFill/>
        </p:spPr>
        <p:txBody>
          <a:bodyPr wrap="square" rtlCol="0">
            <a:spAutoFit/>
          </a:bodyPr>
          <a:lstStyle/>
          <a:p>
            <a:r>
              <a:rPr lang="en-US" sz="4800" dirty="0"/>
              <a:t>@</a:t>
            </a:r>
            <a:r>
              <a:rPr lang="en-US" sz="4800" dirty="0" err="1"/>
              <a:t>BUCompSci</a:t>
            </a:r>
            <a:endParaRPr lang="en-US" sz="4800" dirty="0"/>
          </a:p>
        </p:txBody>
      </p:sp>
      <p:sp>
        <p:nvSpPr>
          <p:cNvPr id="11" name="Date Placeholder 10"/>
          <p:cNvSpPr>
            <a:spLocks noGrp="1"/>
          </p:cNvSpPr>
          <p:nvPr>
            <p:ph type="dt" sz="half" idx="10"/>
          </p:nvPr>
        </p:nvSpPr>
        <p:spPr/>
        <p:txBody>
          <a:bodyPr/>
          <a:lstStyle/>
          <a:p>
            <a:r>
              <a:rPr lang="en-US" altLang="zh-CN" dirty="0"/>
              <a:t>05/02/2019</a:t>
            </a:r>
            <a:endParaRPr lang="en-GB" altLang="x-none" dirty="0"/>
          </a:p>
        </p:txBody>
      </p:sp>
      <p:sp>
        <p:nvSpPr>
          <p:cNvPr id="12" name="TextBox 11"/>
          <p:cNvSpPr txBox="1"/>
          <p:nvPr/>
        </p:nvSpPr>
        <p:spPr>
          <a:xfrm>
            <a:off x="963329" y="2029501"/>
            <a:ext cx="33147000" cy="3756028"/>
          </a:xfrm>
          <a:prstGeom prst="rect">
            <a:avLst/>
          </a:prstGeom>
          <a:solidFill>
            <a:schemeClr val="bg1"/>
          </a:solidFill>
          <a:effectLst>
            <a:outerShdw blurRad="177800" dist="50800" dir="5400000" sx="57000" sy="57000" algn="ctr" rotWithShape="0">
              <a:srgbClr val="000000">
                <a:alpha val="2000"/>
              </a:srgbClr>
            </a:outerShdw>
          </a:effectLst>
          <a:scene3d>
            <a:camera prst="orthographicFront"/>
            <a:lightRig rig="sunset" dir="t"/>
          </a:scene3d>
          <a:sp3d prstMaterial="matte"/>
        </p:spPr>
        <p:txBody>
          <a:bodyPr wrap="square" rtlCol="0">
            <a:spAutoFit/>
            <a:scene3d>
              <a:camera prst="orthographicFront"/>
              <a:lightRig rig="soft" dir="t">
                <a:rot lat="0" lon="0" rev="15600000"/>
              </a:lightRig>
            </a:scene3d>
            <a:sp3d extrusionH="57150" prstMaterial="softEdge">
              <a:bevelT w="25400" h="38100"/>
            </a:sp3d>
          </a:bodyPr>
          <a:lstStyle/>
          <a:p>
            <a:r>
              <a:rPr lang="en-US" altLang="zh-CN" sz="6000" b="1" dirty="0">
                <a:ln/>
                <a:solidFill>
                  <a:schemeClr val="accent1"/>
                </a:solidFill>
                <a:latin typeface="Copperplate" charset="0"/>
                <a:ea typeface="Copperplate" charset="0"/>
                <a:cs typeface="Copperplate" charset="0"/>
              </a:rPr>
              <a:t>TITLE</a:t>
            </a:r>
            <a:r>
              <a:rPr lang="zh-CN" altLang="en-US" sz="6000" b="1" dirty="0">
                <a:ln/>
                <a:solidFill>
                  <a:schemeClr val="accent1"/>
                </a:solidFill>
                <a:latin typeface="Copperplate" charset="0"/>
                <a:ea typeface="Copperplate" charset="0"/>
                <a:cs typeface="Copperplate" charset="0"/>
              </a:rPr>
              <a:t> </a:t>
            </a:r>
            <a:r>
              <a:rPr lang="en-US" altLang="zh-CN" sz="6000" b="1" dirty="0">
                <a:ln/>
                <a:solidFill>
                  <a:schemeClr val="accent1"/>
                </a:solidFill>
                <a:latin typeface="Copperplate" charset="0"/>
                <a:ea typeface="Copperplate" charset="0"/>
                <a:cs typeface="Copperplate" charset="0"/>
              </a:rPr>
              <a:t>PUTS</a:t>
            </a:r>
            <a:r>
              <a:rPr lang="zh-CN" altLang="en-US" sz="6000" b="1" dirty="0">
                <a:ln/>
                <a:solidFill>
                  <a:schemeClr val="accent1"/>
                </a:solidFill>
                <a:latin typeface="Copperplate" charset="0"/>
                <a:ea typeface="Copperplate" charset="0"/>
                <a:cs typeface="Copperplate" charset="0"/>
              </a:rPr>
              <a:t> </a:t>
            </a:r>
            <a:r>
              <a:rPr lang="en-US" altLang="zh-CN" sz="6000" b="1" dirty="0">
                <a:ln/>
                <a:solidFill>
                  <a:schemeClr val="accent1"/>
                </a:solidFill>
                <a:latin typeface="Copperplate" charset="0"/>
                <a:ea typeface="Copperplate" charset="0"/>
                <a:cs typeface="Copperplate" charset="0"/>
              </a:rPr>
              <a:t>HERE</a:t>
            </a:r>
          </a:p>
          <a:p>
            <a:r>
              <a:rPr lang="en-US" altLang="zh-CN" sz="4400" b="1" dirty="0" err="1">
                <a:ln/>
                <a:solidFill>
                  <a:schemeClr val="accent1"/>
                </a:solidFill>
                <a:latin typeface="Copperplate" charset="0"/>
                <a:ea typeface="Copperplate" charset="0"/>
                <a:cs typeface="Copperplate" charset="0"/>
              </a:rPr>
              <a:t>Jia</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Jia</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Shen,</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Shiwei</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Chen,</a:t>
            </a:r>
            <a:r>
              <a:rPr lang="zh-CN" altLang="en-US" sz="4400" b="1" dirty="0">
                <a:ln/>
                <a:solidFill>
                  <a:schemeClr val="accent1"/>
                </a:solidFill>
                <a:latin typeface="Copperplate" charset="0"/>
                <a:ea typeface="Copperplate" charset="0"/>
                <a:cs typeface="Copperplate" charset="0"/>
              </a:rPr>
              <a:t> </a:t>
            </a:r>
            <a:r>
              <a:rPr lang="en-US" altLang="zh-CN" sz="4400" b="1" dirty="0" err="1">
                <a:ln/>
                <a:solidFill>
                  <a:schemeClr val="accent1"/>
                </a:solidFill>
                <a:latin typeface="Copperplate" charset="0"/>
                <a:ea typeface="Copperplate" charset="0"/>
                <a:cs typeface="Copperplate" charset="0"/>
              </a:rPr>
              <a:t>Yuanpei</a:t>
            </a:r>
            <a:r>
              <a:rPr lang="zh-CN" altLang="en-US" sz="4400" b="1" dirty="0">
                <a:ln/>
                <a:solidFill>
                  <a:schemeClr val="accent1"/>
                </a:solidFill>
                <a:latin typeface="Copperplate" charset="0"/>
                <a:ea typeface="Copperplate" charset="0"/>
                <a:cs typeface="Copperplate" charset="0"/>
              </a:rPr>
              <a:t> </a:t>
            </a:r>
            <a:r>
              <a:rPr lang="en-US" altLang="zh-CN" sz="4400" b="1" dirty="0">
                <a:ln/>
                <a:solidFill>
                  <a:schemeClr val="accent1"/>
                </a:solidFill>
                <a:latin typeface="Copperplate" charset="0"/>
                <a:ea typeface="Copperplate" charset="0"/>
                <a:cs typeface="Copperplate" charset="0"/>
              </a:rPr>
              <a:t>Wang</a:t>
            </a:r>
          </a:p>
          <a:p>
            <a:r>
              <a:rPr lang="en-US" altLang="zh-CN" sz="4400" dirty="0">
                <a:ln>
                  <a:solidFill>
                    <a:schemeClr val="accent1"/>
                  </a:solidFill>
                </a:ln>
                <a:solidFill>
                  <a:schemeClr val="accent1"/>
                </a:solidFill>
                <a:latin typeface="Copperplate" charset="0"/>
                <a:ea typeface="Copperplate" charset="0"/>
                <a:cs typeface="Copperplate" charset="0"/>
              </a:rPr>
              <a:t>jshen97@bu.edu,</a:t>
            </a:r>
            <a:r>
              <a:rPr lang="zh-CN" altLang="en-US" sz="4400" dirty="0">
                <a:ln>
                  <a:solidFill>
                    <a:schemeClr val="accent1"/>
                  </a:solidFill>
                </a:ln>
                <a:solidFill>
                  <a:schemeClr val="accent1"/>
                </a:solidFill>
                <a:latin typeface="Copperplate" charset="0"/>
                <a:ea typeface="Copperplate" charset="0"/>
                <a:cs typeface="Copperplate" charset="0"/>
              </a:rPr>
              <a:t> </a:t>
            </a:r>
            <a:r>
              <a:rPr lang="en-US" altLang="zh-CN" sz="4400" dirty="0" err="1">
                <a:ln>
                  <a:solidFill>
                    <a:schemeClr val="accent1"/>
                  </a:solidFill>
                </a:ln>
                <a:solidFill>
                  <a:schemeClr val="accent1"/>
                </a:solidFill>
                <a:latin typeface="Copperplate" charset="0"/>
                <a:ea typeface="Copperplate" charset="0"/>
                <a:cs typeface="Copperplate" charset="0"/>
              </a:rPr>
              <a:t>leochans@bu.edu</a:t>
            </a:r>
            <a:r>
              <a:rPr lang="en-US" altLang="zh-CN" sz="4400" dirty="0">
                <a:ln>
                  <a:solidFill>
                    <a:schemeClr val="accent1"/>
                  </a:solidFill>
                </a:ln>
                <a:solidFill>
                  <a:schemeClr val="accent1"/>
                </a:solidFill>
                <a:latin typeface="Copperplate" charset="0"/>
                <a:ea typeface="Copperplate" charset="0"/>
                <a:cs typeface="Copperplate" charset="0"/>
              </a:rPr>
              <a:t>,</a:t>
            </a:r>
            <a:r>
              <a:rPr lang="zh-CN" altLang="en-US" sz="4400" dirty="0">
                <a:ln>
                  <a:solidFill>
                    <a:schemeClr val="accent1"/>
                  </a:solidFill>
                </a:ln>
                <a:solidFill>
                  <a:schemeClr val="accent1"/>
                </a:solidFill>
                <a:latin typeface="Copperplate" charset="0"/>
                <a:ea typeface="Copperplate" charset="0"/>
                <a:cs typeface="Copperplate" charset="0"/>
              </a:rPr>
              <a:t> </a:t>
            </a:r>
            <a:r>
              <a:rPr lang="en-US" altLang="zh-CN" sz="4400" dirty="0" err="1">
                <a:ln>
                  <a:solidFill>
                    <a:schemeClr val="accent1"/>
                  </a:solidFill>
                </a:ln>
                <a:solidFill>
                  <a:schemeClr val="accent1"/>
                </a:solidFill>
                <a:latin typeface="Copperplate" charset="0"/>
                <a:ea typeface="Copperplate" charset="0"/>
                <a:cs typeface="Copperplate" charset="0"/>
              </a:rPr>
              <a:t>wangyp@bu.edu</a:t>
            </a:r>
            <a:endParaRPr lang="en-US" sz="4400" dirty="0">
              <a:ln>
                <a:solidFill>
                  <a:schemeClr val="accent1"/>
                </a:solidFill>
              </a:ln>
              <a:solidFill>
                <a:schemeClr val="accent1"/>
              </a:solidFill>
              <a:latin typeface="Copperplate" charset="0"/>
              <a:ea typeface="Copperplate" charset="0"/>
              <a:cs typeface="Copperplate" charset="0"/>
            </a:endParaRPr>
          </a:p>
          <a:p>
            <a:r>
              <a:rPr lang="en-US" altLang="zh-CN" sz="4400" b="1" dirty="0">
                <a:ln>
                  <a:solidFill>
                    <a:schemeClr val="accent1"/>
                  </a:solidFill>
                </a:ln>
                <a:solidFill>
                  <a:schemeClr val="accent1"/>
                </a:solidFill>
                <a:latin typeface="Copperplate" charset="0"/>
                <a:ea typeface="Copperplate" charset="0"/>
                <a:cs typeface="Copperplate" charset="0"/>
              </a:rPr>
              <a:t>CS</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504</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Data</a:t>
            </a:r>
            <a:r>
              <a:rPr lang="zh-CN" altLang="en-US" sz="4400" b="1" dirty="0">
                <a:ln>
                  <a:solidFill>
                    <a:schemeClr val="accent1"/>
                  </a:solidFill>
                </a:ln>
                <a:solidFill>
                  <a:schemeClr val="accent1"/>
                </a:solidFill>
                <a:latin typeface="Copperplate" charset="0"/>
                <a:ea typeface="Copperplate" charset="0"/>
                <a:cs typeface="Copperplate" charset="0"/>
              </a:rPr>
              <a:t> </a:t>
            </a:r>
            <a:r>
              <a:rPr lang="en-US" altLang="zh-CN" sz="4400" b="1" dirty="0">
                <a:ln>
                  <a:solidFill>
                    <a:schemeClr val="accent1"/>
                  </a:solidFill>
                </a:ln>
                <a:solidFill>
                  <a:schemeClr val="accent1"/>
                </a:solidFill>
                <a:latin typeface="Copperplate" charset="0"/>
                <a:ea typeface="Copperplate" charset="0"/>
                <a:cs typeface="Copperplate" charset="0"/>
              </a:rPr>
              <a:t>Mechanics</a:t>
            </a:r>
            <a:r>
              <a:rPr lang="zh-CN" altLang="en-US" sz="4400" b="1" dirty="0">
                <a:ln>
                  <a:solidFill>
                    <a:schemeClr val="accent1"/>
                  </a:solidFill>
                </a:ln>
                <a:solidFill>
                  <a:schemeClr val="accent1"/>
                </a:solidFill>
                <a:latin typeface="Copperplate" charset="0"/>
                <a:ea typeface="Copperplate" charset="0"/>
                <a:cs typeface="Copperplate" charset="0"/>
              </a:rPr>
              <a:t> </a:t>
            </a:r>
            <a:endParaRPr lang="en-US" sz="4400" b="1" dirty="0">
              <a:ln>
                <a:solidFill>
                  <a:schemeClr val="accent1"/>
                </a:solidFill>
              </a:ln>
              <a:solidFill>
                <a:schemeClr val="accent1"/>
              </a:solidFill>
              <a:latin typeface="Copperplate" charset="0"/>
              <a:ea typeface="Copperplate" charset="0"/>
              <a:cs typeface="Copperplate" charset="0"/>
            </a:endParaRPr>
          </a:p>
        </p:txBody>
      </p:sp>
      <p:sp>
        <p:nvSpPr>
          <p:cNvPr id="14" name="TextBox 13"/>
          <p:cNvSpPr txBox="1"/>
          <p:nvPr/>
        </p:nvSpPr>
        <p:spPr>
          <a:xfrm>
            <a:off x="990600" y="5979128"/>
            <a:ext cx="9296400" cy="1122743"/>
          </a:xfrm>
          <a:prstGeom prst="rect">
            <a:avLst/>
          </a:prstGeom>
          <a:solidFill>
            <a:schemeClr val="accent1">
              <a:lumMod val="20000"/>
              <a:lumOff val="8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Introduction</a:t>
            </a:r>
            <a:endParaRPr lang="en-US" sz="5400" dirty="0">
              <a:solidFill>
                <a:schemeClr val="accent1"/>
              </a:solidFill>
              <a:latin typeface="Copperplate" charset="0"/>
              <a:ea typeface="Copperplate" charset="0"/>
              <a:cs typeface="Copperplate" charset="0"/>
            </a:endParaRPr>
          </a:p>
        </p:txBody>
      </p:sp>
      <p:sp>
        <p:nvSpPr>
          <p:cNvPr id="15" name="TextBox 14"/>
          <p:cNvSpPr txBox="1"/>
          <p:nvPr/>
        </p:nvSpPr>
        <p:spPr>
          <a:xfrm>
            <a:off x="963329" y="12801600"/>
            <a:ext cx="9296400" cy="2153154"/>
          </a:xfrm>
          <a:prstGeom prst="rect">
            <a:avLst/>
          </a:prstGeom>
          <a:solidFill>
            <a:schemeClr val="accent1">
              <a:lumMod val="40000"/>
              <a:lumOff val="6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Datasets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Used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Transformations</a:t>
            </a:r>
            <a:endParaRPr lang="en-US" sz="5400" dirty="0">
              <a:solidFill>
                <a:schemeClr val="accent1"/>
              </a:solidFill>
              <a:latin typeface="Copperplate" charset="0"/>
              <a:ea typeface="Copperplate" charset="0"/>
              <a:cs typeface="Copperplate" charset="0"/>
            </a:endParaRPr>
          </a:p>
        </p:txBody>
      </p:sp>
      <p:sp>
        <p:nvSpPr>
          <p:cNvPr id="16" name="TextBox 15"/>
          <p:cNvSpPr txBox="1"/>
          <p:nvPr/>
        </p:nvSpPr>
        <p:spPr>
          <a:xfrm>
            <a:off x="10972800" y="5979128"/>
            <a:ext cx="12573000" cy="1069011"/>
          </a:xfrm>
          <a:prstGeom prst="rect">
            <a:avLst/>
          </a:prstGeom>
          <a:solidFill>
            <a:schemeClr val="accent1">
              <a:lumMod val="60000"/>
              <a:lumOff val="4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Data</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Visualizations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Analysis</a:t>
            </a:r>
            <a:r>
              <a:rPr lang="zh-CN" altLang="en-US" sz="5400" dirty="0">
                <a:solidFill>
                  <a:schemeClr val="accent1"/>
                </a:solidFill>
                <a:latin typeface="Copperplate" charset="0"/>
                <a:ea typeface="Copperplate" charset="0"/>
                <a:cs typeface="Copperplate" charset="0"/>
              </a:rPr>
              <a:t> </a:t>
            </a:r>
            <a:endParaRPr lang="en-US" sz="5400" dirty="0">
              <a:solidFill>
                <a:schemeClr val="accent1"/>
              </a:solidFill>
              <a:latin typeface="Copperplate" charset="0"/>
              <a:ea typeface="Copperplate" charset="0"/>
              <a:cs typeface="Copperplate" charset="0"/>
            </a:endParaRPr>
          </a:p>
        </p:txBody>
      </p:sp>
      <p:sp>
        <p:nvSpPr>
          <p:cNvPr id="17" name="TextBox 16"/>
          <p:cNvSpPr txBox="1"/>
          <p:nvPr/>
        </p:nvSpPr>
        <p:spPr>
          <a:xfrm>
            <a:off x="24263754" y="6006838"/>
            <a:ext cx="9846575" cy="2153154"/>
          </a:xfrm>
          <a:prstGeom prst="rect">
            <a:avLst/>
          </a:prstGeom>
          <a:solidFill>
            <a:schemeClr val="accent1">
              <a:lumMod val="75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Conclusion</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of</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the</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Problem</a:t>
            </a:r>
          </a:p>
          <a:p>
            <a:r>
              <a:rPr lang="en-US" altLang="zh-CN" sz="5400" dirty="0">
                <a:solidFill>
                  <a:schemeClr val="accent1"/>
                </a:solidFill>
                <a:latin typeface="Copperplate" charset="0"/>
                <a:ea typeface="Copperplate" charset="0"/>
                <a:cs typeface="Copperplate" charset="0"/>
              </a:rPr>
              <a:t>Map</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Visualizations</a:t>
            </a:r>
            <a:endParaRPr lang="en-US" sz="5400" dirty="0">
              <a:solidFill>
                <a:schemeClr val="accent1"/>
              </a:solidFill>
              <a:latin typeface="Copperplate" charset="0"/>
              <a:ea typeface="Copperplate" charset="0"/>
              <a:cs typeface="Copperplate" charset="0"/>
            </a:endParaRPr>
          </a:p>
        </p:txBody>
      </p:sp>
      <p:sp>
        <p:nvSpPr>
          <p:cNvPr id="18" name="TextBox 17"/>
          <p:cNvSpPr txBox="1"/>
          <p:nvPr/>
        </p:nvSpPr>
        <p:spPr>
          <a:xfrm>
            <a:off x="24466220" y="19706926"/>
            <a:ext cx="9846575" cy="2153154"/>
          </a:xfrm>
          <a:prstGeom prst="rect">
            <a:avLst/>
          </a:prstGeom>
          <a:solidFill>
            <a:schemeClr val="accent1">
              <a:lumMod val="50000"/>
            </a:schemeClr>
          </a:solidFill>
        </p:spPr>
        <p:txBody>
          <a:bodyPr wrap="square" rtlCol="0">
            <a:spAutoFit/>
          </a:bodyPr>
          <a:lstStyle/>
          <a:p>
            <a:r>
              <a:rPr lang="en-US" altLang="zh-CN" sz="5400" dirty="0">
                <a:solidFill>
                  <a:schemeClr val="accent1"/>
                </a:solidFill>
                <a:latin typeface="Copperplate" charset="0"/>
                <a:ea typeface="Copperplate" charset="0"/>
                <a:cs typeface="Copperplate" charset="0"/>
              </a:rPr>
              <a:t>Limitations</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and</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Future</a:t>
            </a:r>
            <a:r>
              <a:rPr lang="zh-CN" altLang="en-US" sz="5400" dirty="0">
                <a:solidFill>
                  <a:schemeClr val="accent1"/>
                </a:solidFill>
                <a:latin typeface="Copperplate" charset="0"/>
                <a:ea typeface="Copperplate" charset="0"/>
                <a:cs typeface="Copperplate" charset="0"/>
              </a:rPr>
              <a:t> </a:t>
            </a:r>
            <a:r>
              <a:rPr lang="en-US" altLang="zh-CN" sz="5400" dirty="0">
                <a:solidFill>
                  <a:schemeClr val="accent1"/>
                </a:solidFill>
                <a:latin typeface="Copperplate" charset="0"/>
                <a:ea typeface="Copperplate" charset="0"/>
                <a:cs typeface="Copperplate" charset="0"/>
              </a:rPr>
              <a:t>Research</a:t>
            </a:r>
            <a:endParaRPr lang="en-US" sz="5400" dirty="0">
              <a:solidFill>
                <a:schemeClr val="accent1"/>
              </a:solidFill>
              <a:latin typeface="Copperplate" charset="0"/>
              <a:ea typeface="Copperplate" charset="0"/>
              <a:cs typeface="Copperplate" charset="0"/>
            </a:endParaRPr>
          </a:p>
        </p:txBody>
      </p:sp>
      <p:sp>
        <p:nvSpPr>
          <p:cNvPr id="2" name="TextBox 1"/>
          <p:cNvSpPr txBox="1"/>
          <p:nvPr/>
        </p:nvSpPr>
        <p:spPr>
          <a:xfrm>
            <a:off x="990600" y="7268877"/>
            <a:ext cx="9269129" cy="5016694"/>
          </a:xfrm>
          <a:prstGeom prst="rect">
            <a:avLst/>
          </a:prstGeom>
          <a:noFill/>
          <a:ln w="63500" cmpd="sng">
            <a:noFill/>
          </a:ln>
          <a:effectLst>
            <a:softEdge rad="12700"/>
          </a:effectLst>
        </p:spPr>
        <p:txBody>
          <a:bodyPr wrap="square" rtlCol="0">
            <a:spAutoFit/>
          </a:bodyPr>
          <a:lstStyle/>
          <a:p>
            <a:pPr algn="just"/>
            <a:r>
              <a:rPr lang="en-US" sz="2000" dirty="0"/>
              <a:t>It is said that we are living in an Age of Data. Data are literally omnipresent in our day-to-day life--Every Ad we see, every video or music recommendation we get, every choice we make--Data act behind the scene.</a:t>
            </a:r>
          </a:p>
          <a:p>
            <a:pPr algn="just"/>
            <a:endParaRPr lang="en-US" sz="2000" dirty="0"/>
          </a:p>
          <a:p>
            <a:pPr algn="just"/>
            <a:r>
              <a:rPr lang="en-US" sz="2000" dirty="0"/>
              <a:t>Project Pharmacy begins with a question that: What if we obtain one or two "host" datasets along with several "guest" datasets. Then before continue onto manipulating them, we first assume there is some kinds of relationships between the "host" and the "guest</a:t>
            </a:r>
            <a:r>
              <a:rPr lang="en-US" altLang="zh-CN" sz="2000" dirty="0"/>
              <a:t>s</a:t>
            </a:r>
            <a:r>
              <a:rPr lang="en-US" sz="2000" dirty="0"/>
              <a:t>". Finally after performing some statistical or operational tests, will the outcomes bring us any interesting conclusions? </a:t>
            </a:r>
          </a:p>
          <a:p>
            <a:pPr algn="just"/>
            <a:endParaRPr lang="en-US" sz="2000" dirty="0"/>
          </a:p>
          <a:p>
            <a:pPr algn="just"/>
            <a:r>
              <a:rPr lang="en-US" sz="2000" dirty="0"/>
              <a:t>The project treated the CVS/</a:t>
            </a:r>
            <a:r>
              <a:rPr lang="zh-CN" altLang="en-US" sz="2000" dirty="0"/>
              <a:t> </a:t>
            </a:r>
            <a:r>
              <a:rPr lang="en-US" altLang="zh-CN" sz="2000" dirty="0"/>
              <a:t>W</a:t>
            </a:r>
            <a:r>
              <a:rPr lang="en-US" sz="2000" dirty="0"/>
              <a:t>algreen pharmacy stores in central </a:t>
            </a:r>
            <a:r>
              <a:rPr lang="en-US" altLang="zh-CN" sz="2000" dirty="0"/>
              <a:t>Boston</a:t>
            </a:r>
            <a:r>
              <a:rPr lang="en-US" sz="2000" dirty="0"/>
              <a:t> area as the “host” datasets and several other interesting “guest” datasets as described </a:t>
            </a:r>
            <a:r>
              <a:rPr lang="en-US" altLang="zh-CN" sz="2000" dirty="0"/>
              <a:t>in</a:t>
            </a:r>
            <a:r>
              <a:rPr lang="zh-CN" altLang="en-US" sz="2000" dirty="0"/>
              <a:t> </a:t>
            </a:r>
            <a:r>
              <a:rPr lang="en-US" altLang="zh-CN" sz="2000" dirty="0"/>
              <a:t>the</a:t>
            </a:r>
            <a:r>
              <a:rPr lang="zh-CN" altLang="en-US" sz="2000" dirty="0"/>
              <a:t> </a:t>
            </a:r>
            <a:r>
              <a:rPr lang="en-US" altLang="zh-CN" sz="2000" dirty="0"/>
              <a:t>following</a:t>
            </a:r>
            <a:r>
              <a:rPr lang="zh-CN" altLang="en-US" sz="2000" dirty="0"/>
              <a:t> </a:t>
            </a:r>
            <a:r>
              <a:rPr lang="en-US" altLang="zh-CN" sz="2000" dirty="0"/>
              <a:t>section.</a:t>
            </a:r>
            <a:r>
              <a:rPr lang="zh-CN" altLang="en-US" sz="2000" dirty="0"/>
              <a:t> </a:t>
            </a:r>
            <a:endParaRPr lang="en-US" sz="2000" dirty="0"/>
          </a:p>
        </p:txBody>
      </p:sp>
      <p:sp>
        <p:nvSpPr>
          <p:cNvPr id="5" name="TextBox 4"/>
          <p:cNvSpPr txBox="1"/>
          <p:nvPr/>
        </p:nvSpPr>
        <p:spPr>
          <a:xfrm>
            <a:off x="963330" y="15153467"/>
            <a:ext cx="9296399" cy="7997446"/>
          </a:xfrm>
          <a:prstGeom prst="rect">
            <a:avLst/>
          </a:prstGeom>
          <a:noFill/>
          <a:ln w="63500">
            <a:noFill/>
          </a:ln>
        </p:spPr>
        <p:txBody>
          <a:bodyPr wrap="square" rtlCol="0">
            <a:spAutoFit/>
          </a:bodyPr>
          <a:lstStyle/>
          <a:p>
            <a:pPr marL="285750" indent="-285750">
              <a:buFont typeface="Arial" charset="0"/>
              <a:buChar char="•"/>
            </a:pPr>
            <a:r>
              <a:rPr lang="en-US" sz="2000" b="1" dirty="0"/>
              <a:t>Google Places API (search Nearby)</a:t>
            </a:r>
            <a:endParaRPr lang="en-US" sz="2000" dirty="0"/>
          </a:p>
          <a:p>
            <a:pPr marL="717550" lvl="1" indent="-285750">
              <a:buFont typeface="Courier New" charset="0"/>
              <a:buChar char="o"/>
            </a:pPr>
            <a:r>
              <a:rPr lang="en-US" altLang="zh-CN" dirty="0"/>
              <a:t>CVS,</a:t>
            </a:r>
            <a:r>
              <a:rPr lang="zh-CN" altLang="en-US" dirty="0"/>
              <a:t> </a:t>
            </a:r>
            <a:r>
              <a:rPr lang="en-US" altLang="zh-CN" dirty="0"/>
              <a:t>Walgreen,</a:t>
            </a:r>
            <a:r>
              <a:rPr lang="zh-CN" altLang="en-US" dirty="0"/>
              <a:t> </a:t>
            </a:r>
            <a:r>
              <a:rPr lang="en-US" altLang="zh-CN" dirty="0"/>
              <a:t>and</a:t>
            </a:r>
            <a:r>
              <a:rPr lang="zh-CN" altLang="en-US" dirty="0"/>
              <a:t> </a:t>
            </a:r>
            <a:r>
              <a:rPr lang="en-US" altLang="zh-CN" dirty="0"/>
              <a:t>7Eleven</a:t>
            </a:r>
            <a:r>
              <a:rPr lang="zh-CN" altLang="en-US" dirty="0"/>
              <a:t> </a:t>
            </a:r>
            <a:r>
              <a:rPr lang="en-US" altLang="zh-CN" dirty="0"/>
              <a:t>stores</a:t>
            </a:r>
            <a:r>
              <a:rPr lang="zh-CN" altLang="en-US" dirty="0"/>
              <a:t> </a:t>
            </a:r>
            <a:r>
              <a:rPr lang="en-US" dirty="0"/>
              <a:t>within 15 km Boston area </a:t>
            </a:r>
          </a:p>
          <a:p>
            <a:pPr marL="717550" lvl="1" indent="-285750">
              <a:buFont typeface="Courier New" charset="0"/>
              <a:buChar char="o"/>
            </a:pPr>
            <a:r>
              <a:rPr lang="en-US" dirty="0"/>
              <a:t>Boston supermarket or grocery store using google API</a:t>
            </a:r>
          </a:p>
          <a:p>
            <a:pPr marL="285750" indent="-285750">
              <a:buFont typeface="Arial" charset="0"/>
              <a:buChar char="•"/>
            </a:pPr>
            <a:r>
              <a:rPr lang="en-US" b="1" dirty="0"/>
              <a:t>Data Mechanics IO</a:t>
            </a:r>
          </a:p>
          <a:p>
            <a:pPr marL="717550" lvl="1" indent="-285750">
              <a:buFont typeface="Courier New" charset="0"/>
              <a:buChar char="o"/>
            </a:pPr>
            <a:r>
              <a:rPr lang="en-US" altLang="zh-CN" dirty="0"/>
              <a:t>Eviction</a:t>
            </a:r>
            <a:r>
              <a:rPr lang="zh-CN" altLang="en-US" dirty="0"/>
              <a:t> </a:t>
            </a:r>
            <a:r>
              <a:rPr lang="en-US" altLang="zh-CN" dirty="0"/>
              <a:t>Incidents</a:t>
            </a:r>
            <a:r>
              <a:rPr lang="zh-CN" altLang="en-US" dirty="0"/>
              <a:t> </a:t>
            </a:r>
            <a:r>
              <a:rPr lang="en-US" altLang="zh-CN" dirty="0"/>
              <a:t>and</a:t>
            </a:r>
            <a:r>
              <a:rPr lang="zh-CN" altLang="en-US" dirty="0"/>
              <a:t> </a:t>
            </a:r>
            <a:r>
              <a:rPr lang="en-US" altLang="zh-CN" dirty="0"/>
              <a:t>Crime</a:t>
            </a:r>
            <a:r>
              <a:rPr lang="zh-CN" altLang="en-US" dirty="0"/>
              <a:t> </a:t>
            </a:r>
            <a:r>
              <a:rPr lang="en-US" altLang="zh-CN" dirty="0"/>
              <a:t>Incidents</a:t>
            </a:r>
            <a:r>
              <a:rPr lang="zh-CN" altLang="en-US" dirty="0"/>
              <a:t> </a:t>
            </a:r>
            <a:r>
              <a:rPr lang="en-US" altLang="zh-CN" dirty="0"/>
              <a:t>in</a:t>
            </a:r>
            <a:r>
              <a:rPr lang="zh-CN" altLang="en-US" dirty="0"/>
              <a:t> </a:t>
            </a:r>
            <a:r>
              <a:rPr lang="en-US" altLang="zh-CN" dirty="0"/>
              <a:t>Boston</a:t>
            </a:r>
            <a:r>
              <a:rPr lang="zh-CN" altLang="en-US" dirty="0"/>
              <a:t> </a:t>
            </a:r>
            <a:r>
              <a:rPr lang="en-US" altLang="zh-CN" dirty="0"/>
              <a:t>Area</a:t>
            </a:r>
          </a:p>
          <a:p>
            <a:pPr marL="717550" lvl="1" indent="-285750">
              <a:buFont typeface="Courier New" charset="0"/>
              <a:buChar char="o"/>
            </a:pPr>
            <a:r>
              <a:rPr lang="en-US" altLang="zh-CN" dirty="0"/>
              <a:t>Boston</a:t>
            </a:r>
            <a:r>
              <a:rPr lang="zh-CN" altLang="en-US" dirty="0"/>
              <a:t> </a:t>
            </a:r>
            <a:r>
              <a:rPr lang="en-US" altLang="zh-CN" dirty="0" err="1"/>
              <a:t>house_hold_income</a:t>
            </a:r>
            <a:endParaRPr lang="en-US" altLang="zh-CN" dirty="0"/>
          </a:p>
          <a:p>
            <a:pPr marL="717550" lvl="1" indent="-285750">
              <a:buFont typeface="Courier New" charset="0"/>
              <a:buChar char="o"/>
            </a:pPr>
            <a:r>
              <a:rPr lang="en-US" altLang="zh-CN" dirty="0"/>
              <a:t>Boston</a:t>
            </a:r>
            <a:r>
              <a:rPr lang="zh-CN" altLang="en-US" dirty="0"/>
              <a:t> </a:t>
            </a:r>
            <a:r>
              <a:rPr lang="en-US" altLang="zh-CN" dirty="0" err="1"/>
              <a:t>poverty_rate</a:t>
            </a:r>
            <a:endParaRPr lang="en-US" altLang="zh-CN" dirty="0"/>
          </a:p>
          <a:p>
            <a:pPr marL="285750" indent="-285750">
              <a:buFont typeface="Arial" charset="0"/>
              <a:buChar char="•"/>
            </a:pPr>
            <a:r>
              <a:rPr lang="en-US" altLang="zh-CN" b="1" dirty="0"/>
              <a:t>Transformation</a:t>
            </a:r>
            <a:r>
              <a:rPr lang="zh-CN" altLang="en-US" b="1" dirty="0"/>
              <a:t> </a:t>
            </a:r>
            <a:r>
              <a:rPr lang="en-US" altLang="zh-CN" b="1" dirty="0"/>
              <a:t>Implementations</a:t>
            </a:r>
          </a:p>
          <a:p>
            <a:pPr marL="717550" lvl="1" indent="-285750">
              <a:buFont typeface="Courier New" charset="0"/>
              <a:buChar char="o"/>
            </a:pPr>
            <a:r>
              <a:rPr lang="en-US" dirty="0" err="1"/>
              <a:t>walgreenCrime</a:t>
            </a:r>
            <a:r>
              <a:rPr lang="en-US" dirty="0"/>
              <a:t>: combine the </a:t>
            </a:r>
            <a:r>
              <a:rPr lang="en-US" altLang="zh-CN" dirty="0"/>
              <a:t>W</a:t>
            </a:r>
            <a:r>
              <a:rPr lang="en-US" dirty="0"/>
              <a:t>algreen dataset and crimes dataset</a:t>
            </a:r>
          </a:p>
          <a:p>
            <a:pPr marL="717550" lvl="1" indent="-285750">
              <a:buFont typeface="Courier New" charset="0"/>
              <a:buChar char="o"/>
            </a:pPr>
            <a:r>
              <a:rPr lang="en-US" dirty="0" err="1"/>
              <a:t>walgreenEviction</a:t>
            </a:r>
            <a:r>
              <a:rPr lang="en-US" dirty="0"/>
              <a:t>: combine the </a:t>
            </a:r>
            <a:r>
              <a:rPr lang="en-US" altLang="zh-CN" dirty="0"/>
              <a:t>W</a:t>
            </a:r>
            <a:r>
              <a:rPr lang="en-US" dirty="0"/>
              <a:t>algreen dataset and eviction dataset</a:t>
            </a:r>
          </a:p>
          <a:p>
            <a:pPr marL="717550" lvl="1" indent="-285750">
              <a:buFont typeface="Courier New" charset="0"/>
              <a:buChar char="o"/>
            </a:pPr>
            <a:r>
              <a:rPr lang="en-US" dirty="0" err="1"/>
              <a:t>correlationCVS</a:t>
            </a:r>
            <a:r>
              <a:rPr lang="en-US" dirty="0"/>
              <a:t>: recorded the calculated results of the correlations between CVS ratings and Larceny cases, CVS ratings and Eviction cases</a:t>
            </a:r>
          </a:p>
          <a:p>
            <a:pPr marL="717550" lvl="1" indent="-285750">
              <a:buFont typeface="Courier New" charset="0"/>
              <a:buChar char="o"/>
            </a:pPr>
            <a:r>
              <a:rPr lang="en-US" dirty="0" err="1"/>
              <a:t>countEvictionCrimeCVS</a:t>
            </a:r>
            <a:r>
              <a:rPr lang="en-US" dirty="0"/>
              <a:t>: for every </a:t>
            </a:r>
            <a:r>
              <a:rPr lang="en-US" altLang="zh-CN" dirty="0"/>
              <a:t>CVS</a:t>
            </a:r>
            <a:r>
              <a:rPr lang="en-US" dirty="0"/>
              <a:t> pharmacy store, add two records. One for the number of Larceny cases nearby, and the other for the number of Eviction cases nearby</a:t>
            </a:r>
          </a:p>
          <a:p>
            <a:pPr marL="717550" lvl="1" indent="-285750">
              <a:buFont typeface="Courier New" charset="0"/>
              <a:buChar char="o"/>
            </a:pPr>
            <a:r>
              <a:rPr lang="en-US" dirty="0" err="1"/>
              <a:t>cvsCrime</a:t>
            </a:r>
            <a:r>
              <a:rPr lang="en-US" dirty="0"/>
              <a:t>: combine the </a:t>
            </a:r>
            <a:r>
              <a:rPr lang="en-US" altLang="zh-CN" dirty="0"/>
              <a:t>W</a:t>
            </a:r>
            <a:r>
              <a:rPr lang="en-US" dirty="0"/>
              <a:t>algreen dataset and </a:t>
            </a:r>
            <a:r>
              <a:rPr lang="en-US" altLang="zh-CN" dirty="0"/>
              <a:t>CVS</a:t>
            </a:r>
            <a:r>
              <a:rPr lang="en-US" dirty="0"/>
              <a:t> dataset, filtering every crime except for Larceny</a:t>
            </a:r>
          </a:p>
          <a:p>
            <a:pPr marL="717550" lvl="1" indent="-285750">
              <a:buFont typeface="Courier New" charset="0"/>
              <a:buChar char="o"/>
            </a:pPr>
            <a:r>
              <a:rPr lang="en-US" dirty="0" err="1"/>
              <a:t>cvsEviction</a:t>
            </a:r>
            <a:r>
              <a:rPr lang="en-US" dirty="0"/>
              <a:t>: combine the </a:t>
            </a:r>
            <a:r>
              <a:rPr lang="en-US" altLang="zh-CN" dirty="0"/>
              <a:t>CVS</a:t>
            </a:r>
            <a:r>
              <a:rPr lang="en-US" dirty="0"/>
              <a:t> dataset and eviction dataset</a:t>
            </a:r>
          </a:p>
          <a:p>
            <a:pPr marL="717550" lvl="1" indent="-285750">
              <a:buFont typeface="Courier New" charset="0"/>
              <a:buChar char="o"/>
            </a:pPr>
            <a:r>
              <a:rPr lang="en-US" dirty="0" err="1"/>
              <a:t>ratingCrime</a:t>
            </a:r>
            <a:r>
              <a:rPr lang="en-US" dirty="0"/>
              <a:t>: recorded a pair of (ratings, number of larceny cases) for every </a:t>
            </a:r>
            <a:r>
              <a:rPr lang="en-US" altLang="zh-CN" dirty="0"/>
              <a:t>CVS</a:t>
            </a:r>
            <a:r>
              <a:rPr lang="en-US" dirty="0"/>
              <a:t> store</a:t>
            </a:r>
          </a:p>
          <a:p>
            <a:pPr marL="717550" lvl="1" indent="-285750">
              <a:buFont typeface="Courier New" charset="0"/>
              <a:buChar char="o"/>
            </a:pPr>
            <a:r>
              <a:rPr lang="en-US" dirty="0" err="1"/>
              <a:t>ratingEviction</a:t>
            </a:r>
            <a:r>
              <a:rPr lang="en-US" dirty="0"/>
              <a:t>: recorded a pair of (ratings, number of Eviction cases) for every </a:t>
            </a:r>
            <a:r>
              <a:rPr lang="en-US" altLang="zh-CN" dirty="0"/>
              <a:t>CVS</a:t>
            </a:r>
            <a:r>
              <a:rPr lang="en-US" dirty="0"/>
              <a:t> store</a:t>
            </a:r>
          </a:p>
          <a:p>
            <a:pPr marL="717550" lvl="1" indent="-285750">
              <a:buFont typeface="Courier New" charset="0"/>
              <a:buChar char="o"/>
            </a:pPr>
            <a:endParaRPr lang="en-US" altLang="zh-CN"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2963" y="7666280"/>
            <a:ext cx="6324602" cy="21844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77565" y="7618049"/>
            <a:ext cx="6248399" cy="2184400"/>
          </a:xfrm>
          <a:prstGeom prst="rect">
            <a:avLst/>
          </a:prstGeom>
        </p:spPr>
      </p:pic>
      <p:sp>
        <p:nvSpPr>
          <p:cNvPr id="24" name="TextBox 23"/>
          <p:cNvSpPr txBox="1"/>
          <p:nvPr/>
        </p:nvSpPr>
        <p:spPr>
          <a:xfrm>
            <a:off x="10972800" y="9687528"/>
            <a:ext cx="12573000" cy="751872"/>
          </a:xfrm>
          <a:prstGeom prst="rect">
            <a:avLst/>
          </a:prstGeom>
          <a:noFill/>
        </p:spPr>
        <p:txBody>
          <a:bodyPr wrap="square" rtlCol="0">
            <a:spAutoFit/>
          </a:bodyPr>
          <a:lstStyle/>
          <a:p>
            <a:r>
              <a:rPr lang="en-US" altLang="zh-CN" dirty="0"/>
              <a:t>The</a:t>
            </a:r>
            <a:r>
              <a:rPr lang="en-US" dirty="0"/>
              <a:t> locations of Walgreen stores are intensive because it has lower mean value and standard deviation. Also, Walgreen are more likely to locate their stores closer to CVS stores</a:t>
            </a:r>
          </a:p>
        </p:txBody>
      </p:sp>
      <p:sp>
        <p:nvSpPr>
          <p:cNvPr id="33" name="TextBox 32"/>
          <p:cNvSpPr txBox="1"/>
          <p:nvPr/>
        </p:nvSpPr>
        <p:spPr>
          <a:xfrm>
            <a:off x="10952963" y="12938230"/>
            <a:ext cx="12949676" cy="2153282"/>
          </a:xfrm>
          <a:prstGeom prst="rect">
            <a:avLst/>
          </a:prstGeom>
          <a:noFill/>
        </p:spPr>
        <p:txBody>
          <a:bodyPr wrap="square" rtlCol="0">
            <a:spAutoFit/>
          </a:bodyPr>
          <a:lstStyle/>
          <a:p>
            <a:pPr algn="just"/>
            <a:r>
              <a:rPr lang="en-US" dirty="0"/>
              <a:t>we plot the histograms</a:t>
            </a:r>
            <a:r>
              <a:rPr lang="zh-CN" altLang="en-US" dirty="0"/>
              <a:t> </a:t>
            </a:r>
            <a:r>
              <a:rPr lang="en-US" altLang="zh-CN" dirty="0"/>
              <a:t>shown</a:t>
            </a:r>
            <a:r>
              <a:rPr lang="zh-CN" altLang="en-US" dirty="0"/>
              <a:t> </a:t>
            </a:r>
            <a:r>
              <a:rPr lang="en-US" altLang="zh-CN" dirty="0"/>
              <a:t>above</a:t>
            </a:r>
            <a:r>
              <a:rPr lang="en-US" dirty="0"/>
              <a:t>. It is interesting that there are around 16 pairs of CVS and Walgreen right next to each other which is consistent with our intuition. It is reasonable to believe that density of CVS and Walgreen stores is proportional with the density of population. Hopefully, we can have further investigation about the location selection in next part of the project</a:t>
            </a:r>
          </a:p>
          <a:p>
            <a:br>
              <a:rPr lang="en-US" dirty="0"/>
            </a:br>
            <a:endParaRPr lang="en-US" dirty="0"/>
          </a:p>
        </p:txBody>
      </p:sp>
      <p:sp>
        <p:nvSpPr>
          <p:cNvPr id="34" name="TextBox 33"/>
          <p:cNvSpPr txBox="1"/>
          <p:nvPr/>
        </p:nvSpPr>
        <p:spPr>
          <a:xfrm>
            <a:off x="10920217" y="14677956"/>
            <a:ext cx="7869608" cy="5898346"/>
          </a:xfrm>
          <a:prstGeom prst="rect">
            <a:avLst/>
          </a:prstGeom>
          <a:noFill/>
        </p:spPr>
        <p:txBody>
          <a:bodyPr wrap="square" rtlCol="0">
            <a:spAutoFit/>
          </a:bodyPr>
          <a:lstStyle/>
          <a:p>
            <a:r>
              <a:rPr lang="en-US" b="1" dirty="0"/>
              <a:t>Explore Relationships between CVS, Larceny, and Eviction in the Central Boston</a:t>
            </a:r>
          </a:p>
          <a:p>
            <a:pPr marL="285750" indent="-285750">
              <a:buFont typeface="Wingdings" charset="2"/>
              <a:buChar char="q"/>
            </a:pPr>
            <a:r>
              <a:rPr lang="en-US" altLang="zh-CN" dirty="0"/>
              <a:t>Solve</a:t>
            </a:r>
            <a:r>
              <a:rPr lang="zh-CN" altLang="en-US" dirty="0"/>
              <a:t> </a:t>
            </a:r>
            <a:r>
              <a:rPr lang="en-US" altLang="zh-CN" dirty="0"/>
              <a:t>the</a:t>
            </a:r>
            <a:r>
              <a:rPr lang="zh-CN" altLang="en-US" dirty="0"/>
              <a:t> </a:t>
            </a:r>
            <a:r>
              <a:rPr lang="en-US" altLang="zh-CN" dirty="0"/>
              <a:t>Optimization</a:t>
            </a:r>
            <a:r>
              <a:rPr lang="zh-CN" altLang="en-US" dirty="0"/>
              <a:t> </a:t>
            </a:r>
            <a:r>
              <a:rPr lang="en-US" altLang="zh-CN" dirty="0"/>
              <a:t>Problem</a:t>
            </a:r>
            <a:endParaRPr lang="en-US" b="1" dirty="0"/>
          </a:p>
          <a:p>
            <a:pPr marL="717550" lvl="1" indent="-285750">
              <a:buFont typeface="Arial" charset="0"/>
              <a:buChar char="•"/>
            </a:pPr>
            <a:r>
              <a:rPr lang="en-US" dirty="0"/>
              <a:t>Finding the model that has the maximum (total stability S, total accessibility A) pair</a:t>
            </a:r>
            <a:r>
              <a:rPr lang="zh-CN" altLang="en-US" dirty="0"/>
              <a:t> </a:t>
            </a:r>
            <a:endParaRPr lang="en-US" altLang="zh-CN" dirty="0"/>
          </a:p>
          <a:p>
            <a:pPr marL="717550" lvl="1" indent="-285750">
              <a:buFont typeface="Arial" charset="0"/>
              <a:buChar char="•"/>
            </a:pPr>
            <a:r>
              <a:rPr lang="en-US" dirty="0"/>
              <a:t>Accessibility A is defined as the sum of the distances between each pair of salesmen, or each pair of stores that are assigned a salesman.</a:t>
            </a:r>
          </a:p>
          <a:p>
            <a:pPr marL="717550" lvl="1" indent="-285750">
              <a:buFont typeface="Arial" charset="0"/>
              <a:buChar char="•"/>
            </a:pPr>
            <a:r>
              <a:rPr lang="en-US" dirty="0"/>
              <a:t>(S1, A1) &gt; (S2, A2) if S1&gt;S2 and A1&gt;A2</a:t>
            </a:r>
          </a:p>
          <a:p>
            <a:pPr marL="717550" lvl="1" indent="-285750">
              <a:buFont typeface="Arial" charset="0"/>
              <a:buChar char="•"/>
            </a:pPr>
            <a:r>
              <a:rPr lang="en-US" altLang="zh-CN" dirty="0"/>
              <a:t>Results:</a:t>
            </a:r>
          </a:p>
          <a:p>
            <a:pPr marL="933450" lvl="2" indent="-285750">
              <a:buFont typeface="Wingdings" charset="2"/>
              <a:buChar char="v"/>
            </a:pPr>
            <a:r>
              <a:rPr lang="en-US" dirty="0"/>
              <a:t>the 3 CVS are located at 210 Border St, </a:t>
            </a:r>
          </a:p>
          <a:p>
            <a:pPr marL="933450" lvl="2" indent="-285750">
              <a:buFont typeface="Wingdings" charset="2"/>
              <a:buChar char="v"/>
            </a:pPr>
            <a:r>
              <a:rPr lang="en-US" dirty="0"/>
              <a:t>East Boston 101 Canal St suite A, Boston 1249 Boylston St, Boston</a:t>
            </a:r>
          </a:p>
          <a:p>
            <a:pPr marL="933450" lvl="2" indent="-285750">
              <a:buFont typeface="Wingdings" charset="2"/>
              <a:buChar char="v"/>
            </a:pPr>
            <a:r>
              <a:rPr lang="en-US" dirty="0"/>
              <a:t>with a total stability S = 0.4886</a:t>
            </a:r>
          </a:p>
          <a:p>
            <a:pPr marL="933450" lvl="2" indent="-285750">
              <a:buFont typeface="Wingdings" charset="2"/>
              <a:buChar char="v"/>
            </a:pPr>
            <a:r>
              <a:rPr lang="en-US" dirty="0"/>
              <a:t>with a total accessibility A = 11.2147 km</a:t>
            </a:r>
          </a:p>
          <a:p>
            <a:pPr marL="717550" lvl="1" indent="-285750">
              <a:buFont typeface="Courier New" charset="0"/>
              <a:buChar char="o"/>
            </a:pPr>
            <a:endParaRPr lang="en-US" dirty="0"/>
          </a:p>
          <a:p>
            <a:endParaRPr lang="en-US" dirty="0"/>
          </a:p>
        </p:txBody>
      </p:sp>
      <p:sp>
        <p:nvSpPr>
          <p:cNvPr id="35" name="TextBox 34"/>
          <p:cNvSpPr txBox="1"/>
          <p:nvPr/>
        </p:nvSpPr>
        <p:spPr>
          <a:xfrm>
            <a:off x="10972800" y="7101871"/>
            <a:ext cx="12573000" cy="1089529"/>
          </a:xfrm>
          <a:prstGeom prst="rect">
            <a:avLst/>
          </a:prstGeom>
          <a:noFill/>
        </p:spPr>
        <p:txBody>
          <a:bodyPr wrap="square" rtlCol="0">
            <a:spAutoFit/>
          </a:bodyPr>
          <a:lstStyle/>
          <a:p>
            <a:pPr algn="just"/>
            <a:r>
              <a:rPr lang="en-US" dirty="0"/>
              <a:t>We find </a:t>
            </a:r>
            <a:r>
              <a:rPr lang="en-US" altLang="zh-CN" dirty="0"/>
              <a:t>that</a:t>
            </a:r>
            <a:r>
              <a:rPr lang="zh-CN" altLang="en-US" dirty="0"/>
              <a:t> </a:t>
            </a:r>
            <a:r>
              <a:rPr lang="en-US" dirty="0"/>
              <a:t>some CVS and Walgreen stores are next to each other. </a:t>
            </a:r>
            <a:r>
              <a:rPr lang="en-US" altLang="zh-CN" dirty="0"/>
              <a:t>So</a:t>
            </a:r>
            <a:r>
              <a:rPr lang="zh-CN" altLang="en-US" dirty="0"/>
              <a:t> </a:t>
            </a:r>
            <a:r>
              <a:rPr lang="en-US" altLang="zh-CN" dirty="0"/>
              <a:t>f</a:t>
            </a:r>
            <a:r>
              <a:rPr lang="en-US" dirty="0"/>
              <a:t>or each CVS stores in Boston area, we find the closest Walgreen and CVS stores and record their distances</a:t>
            </a:r>
            <a:r>
              <a:rPr lang="en-US" altLang="zh-CN" dirty="0"/>
              <a:t>,</a:t>
            </a:r>
            <a:r>
              <a:rPr lang="zh-CN" altLang="en-US" dirty="0"/>
              <a:t> </a:t>
            </a:r>
            <a:r>
              <a:rPr lang="en-US" altLang="zh-CN" dirty="0"/>
              <a:t>same</a:t>
            </a:r>
            <a:r>
              <a:rPr lang="zh-CN" altLang="en-US" dirty="0"/>
              <a:t> </a:t>
            </a:r>
            <a:r>
              <a:rPr lang="en-US" altLang="zh-CN" dirty="0"/>
              <a:t>for</a:t>
            </a:r>
            <a:r>
              <a:rPr lang="zh-CN" altLang="en-US" dirty="0"/>
              <a:t> </a:t>
            </a:r>
            <a:r>
              <a:rPr lang="en-US" altLang="zh-CN" dirty="0"/>
              <a:t>Walgreen</a:t>
            </a:r>
            <a:r>
              <a:rPr lang="zh-CN" altLang="en-US" dirty="0"/>
              <a:t> </a:t>
            </a:r>
            <a:r>
              <a:rPr lang="en-US" altLang="zh-CN" dirty="0"/>
              <a:t>stores.</a:t>
            </a:r>
            <a:r>
              <a:rPr lang="zh-CN" altLang="en-US" dirty="0"/>
              <a:t> </a:t>
            </a:r>
            <a:r>
              <a:rPr lang="en-US" altLang="zh-CN" dirty="0"/>
              <a:t>Results</a:t>
            </a:r>
            <a:r>
              <a:rPr lang="zh-CN" altLang="en-US" dirty="0"/>
              <a:t> </a:t>
            </a:r>
            <a:r>
              <a:rPr lang="en-US" altLang="zh-CN" dirty="0"/>
              <a:t>are</a:t>
            </a:r>
            <a:r>
              <a:rPr lang="zh-CN" altLang="en-US" dirty="0"/>
              <a:t> </a:t>
            </a:r>
            <a:r>
              <a:rPr lang="en-US" altLang="zh-CN" dirty="0"/>
              <a:t>shown</a:t>
            </a:r>
            <a:r>
              <a:rPr lang="zh-CN" altLang="en-US" dirty="0"/>
              <a:t> </a:t>
            </a:r>
            <a:r>
              <a:rPr lang="en-US" altLang="zh-CN" dirty="0"/>
              <a:t>below</a:t>
            </a:r>
            <a:endParaRPr lang="en-US" dirty="0"/>
          </a:p>
          <a:p>
            <a:endParaRPr lang="en-US" dirty="0"/>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2112" y="10439400"/>
            <a:ext cx="3312142" cy="2464612"/>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02179" y="10465426"/>
            <a:ext cx="3476417" cy="2446778"/>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78596" y="10465426"/>
            <a:ext cx="3260067" cy="2380273"/>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38663" y="10465426"/>
            <a:ext cx="2787301" cy="2438586"/>
          </a:xfrm>
          <a:prstGeom prst="rect">
            <a:avLst/>
          </a:prstGeom>
        </p:spPr>
      </p:pic>
      <p:sp>
        <p:nvSpPr>
          <p:cNvPr id="40" name="TextBox 39"/>
          <p:cNvSpPr txBox="1"/>
          <p:nvPr/>
        </p:nvSpPr>
        <p:spPr>
          <a:xfrm>
            <a:off x="11013696" y="20027590"/>
            <a:ext cx="7426704" cy="4180888"/>
          </a:xfrm>
          <a:prstGeom prst="rect">
            <a:avLst/>
          </a:prstGeom>
          <a:noFill/>
        </p:spPr>
        <p:txBody>
          <a:bodyPr wrap="square" rtlCol="0">
            <a:spAutoFit/>
          </a:bodyPr>
          <a:lstStyle/>
          <a:p>
            <a:pPr marL="285750" indent="-285750" algn="just">
              <a:buFont typeface="Wingdings" charset="2"/>
              <a:buChar char="q"/>
            </a:pPr>
            <a:r>
              <a:rPr lang="en-US" altLang="zh-CN" dirty="0"/>
              <a:t>Solve</a:t>
            </a:r>
            <a:r>
              <a:rPr lang="zh-CN" altLang="en-US" dirty="0"/>
              <a:t> </a:t>
            </a:r>
            <a:r>
              <a:rPr lang="en-US" altLang="zh-CN" dirty="0"/>
              <a:t>the</a:t>
            </a:r>
            <a:r>
              <a:rPr lang="zh-CN" altLang="en-US" dirty="0"/>
              <a:t> </a:t>
            </a:r>
            <a:r>
              <a:rPr lang="en-US" altLang="zh-CN" dirty="0"/>
              <a:t>Constraint</a:t>
            </a:r>
            <a:r>
              <a:rPr lang="zh-CN" altLang="en-US" dirty="0"/>
              <a:t> </a:t>
            </a:r>
            <a:r>
              <a:rPr lang="en-US" altLang="zh-CN" dirty="0"/>
              <a:t>Satisfaction</a:t>
            </a:r>
            <a:r>
              <a:rPr lang="zh-CN" altLang="en-US" dirty="0"/>
              <a:t> </a:t>
            </a:r>
            <a:r>
              <a:rPr lang="en-US" altLang="zh-CN" dirty="0"/>
              <a:t>Problem</a:t>
            </a:r>
          </a:p>
          <a:p>
            <a:pPr marL="717550" lvl="1" indent="-285750" algn="just">
              <a:buFont typeface="Arial" charset="0"/>
              <a:buChar char="•"/>
            </a:pPr>
            <a:r>
              <a:rPr lang="en-US" dirty="0"/>
              <a:t>If we have the chance to send 3 salesmen (1 per store), obtained the model that has the total stability &gt;= S, total accessibility &gt;= A?</a:t>
            </a:r>
          </a:p>
          <a:p>
            <a:pPr marL="717550" lvl="1" indent="-285750" algn="just">
              <a:buFont typeface="Arial" charset="0"/>
              <a:buChar char="•"/>
            </a:pPr>
            <a:r>
              <a:rPr lang="en-US" altLang="zh-CN" dirty="0"/>
              <a:t>Results:</a:t>
            </a:r>
          </a:p>
          <a:p>
            <a:pPr marL="933450" lvl="2" indent="-285750" algn="just">
              <a:buFont typeface="Wingdings" charset="2"/>
              <a:buChar char="v"/>
            </a:pPr>
            <a:r>
              <a:rPr lang="en-US" dirty="0"/>
              <a:t>For S := 0.6; A := 6.0:</a:t>
            </a:r>
            <a:r>
              <a:rPr lang="zh-CN" altLang="en-US" dirty="0"/>
              <a:t> </a:t>
            </a:r>
            <a:endParaRPr lang="en-US" altLang="zh-CN" dirty="0"/>
          </a:p>
          <a:p>
            <a:pPr marL="933450" lvl="2" indent="-285750" algn="just">
              <a:buFont typeface="Wingdings" charset="2"/>
              <a:buChar char="v"/>
            </a:pPr>
            <a:r>
              <a:rPr lang="en-US" dirty="0"/>
              <a:t>a possible set of 3 CVS are: </a:t>
            </a:r>
          </a:p>
          <a:p>
            <a:pPr marL="933450" lvl="2" indent="-285750" algn="just">
              <a:buFont typeface="Wingdings" charset="2"/>
              <a:buChar char="v"/>
            </a:pPr>
            <a:r>
              <a:rPr lang="en-US" dirty="0"/>
              <a:t>101 Canal St suite A, 1249 Boylston St,631 Washington St, Boston</a:t>
            </a:r>
          </a:p>
          <a:p>
            <a:pPr marL="933450" lvl="2" indent="-285750" algn="just">
              <a:buFont typeface="Wingdings" charset="2"/>
              <a:buChar char="v"/>
            </a:pPr>
            <a:r>
              <a:rPr lang="en-US" dirty="0"/>
              <a:t>with a total S = 0.63646</a:t>
            </a:r>
          </a:p>
          <a:p>
            <a:pPr marL="933450" lvl="2" indent="-285750" algn="just">
              <a:buFont typeface="Wingdings" charset="2"/>
              <a:buChar char="v"/>
            </a:pPr>
            <a:r>
              <a:rPr lang="en-US" dirty="0"/>
              <a:t>with a total A = 7.91282</a:t>
            </a:r>
          </a:p>
          <a:p>
            <a:pPr marL="717550" lvl="1" indent="-285750">
              <a:buFont typeface="Arial" charset="0"/>
              <a:buChar char="•"/>
            </a:pPr>
            <a:endParaRPr lang="en-US" dirty="0"/>
          </a:p>
        </p:txBody>
      </p:sp>
      <p:pic>
        <p:nvPicPr>
          <p:cNvPr id="41"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36902" y="14809200"/>
            <a:ext cx="5165737" cy="2907572"/>
          </a:xfrm>
          <a:prstGeom prst="rect">
            <a:avLst/>
          </a:prstGeom>
        </p:spPr>
      </p:pic>
      <p:pic>
        <p:nvPicPr>
          <p:cNvPr id="42" name="Picture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789825" y="20027590"/>
            <a:ext cx="5165736" cy="2744272"/>
          </a:xfrm>
          <a:prstGeom prst="rect">
            <a:avLst/>
          </a:prstGeom>
        </p:spPr>
      </p:pic>
      <p:pic>
        <p:nvPicPr>
          <p:cNvPr id="13" name="Picture 12">
            <a:extLst>
              <a:ext uri="{FF2B5EF4-FFF2-40B4-BE49-F238E27FC236}">
                <a16:creationId xmlns:a16="http://schemas.microsoft.com/office/drawing/2014/main" id="{2B6D23FA-70F2-ED4A-AA89-F8A42E164E90}"/>
              </a:ext>
            </a:extLst>
          </p:cNvPr>
          <p:cNvPicPr>
            <a:picLocks noChangeAspect="1"/>
          </p:cNvPicPr>
          <p:nvPr/>
        </p:nvPicPr>
        <p:blipFill>
          <a:blip r:embed="rId14"/>
          <a:stretch>
            <a:fillRect/>
          </a:stretch>
        </p:blipFill>
        <p:spPr>
          <a:xfrm>
            <a:off x="24255738" y="8255462"/>
            <a:ext cx="4831964" cy="3667270"/>
          </a:xfrm>
          <a:prstGeom prst="rect">
            <a:avLst/>
          </a:prstGeom>
        </p:spPr>
      </p:pic>
      <p:pic>
        <p:nvPicPr>
          <p:cNvPr id="20" name="Picture 19">
            <a:extLst>
              <a:ext uri="{FF2B5EF4-FFF2-40B4-BE49-F238E27FC236}">
                <a16:creationId xmlns:a16="http://schemas.microsoft.com/office/drawing/2014/main" id="{F46D0F07-6E48-7D45-9B1C-3C29A573E455}"/>
              </a:ext>
            </a:extLst>
          </p:cNvPr>
          <p:cNvPicPr>
            <a:picLocks noChangeAspect="1"/>
          </p:cNvPicPr>
          <p:nvPr/>
        </p:nvPicPr>
        <p:blipFill>
          <a:blip r:embed="rId15"/>
          <a:stretch>
            <a:fillRect/>
          </a:stretch>
        </p:blipFill>
        <p:spPr>
          <a:xfrm>
            <a:off x="29290168" y="8255462"/>
            <a:ext cx="4820581" cy="3667270"/>
          </a:xfrm>
          <a:prstGeom prst="rect">
            <a:avLst/>
          </a:prstGeom>
        </p:spPr>
      </p:pic>
      <p:sp>
        <p:nvSpPr>
          <p:cNvPr id="25" name="TextBox 24">
            <a:extLst>
              <a:ext uri="{FF2B5EF4-FFF2-40B4-BE49-F238E27FC236}">
                <a16:creationId xmlns:a16="http://schemas.microsoft.com/office/drawing/2014/main" id="{349A9481-2C07-6341-8BCF-5D9C28F1EE2C}"/>
              </a:ext>
            </a:extLst>
          </p:cNvPr>
          <p:cNvSpPr txBox="1"/>
          <p:nvPr/>
        </p:nvSpPr>
        <p:spPr>
          <a:xfrm>
            <a:off x="24466220" y="11950558"/>
            <a:ext cx="4823948" cy="333553"/>
          </a:xfrm>
          <a:prstGeom prst="rect">
            <a:avLst/>
          </a:prstGeom>
          <a:noFill/>
        </p:spPr>
        <p:txBody>
          <a:bodyPr wrap="square" rtlCol="0">
            <a:spAutoFit/>
          </a:bodyPr>
          <a:lstStyle/>
          <a:p>
            <a:r>
              <a:rPr lang="en-US" sz="1400" dirty="0"/>
              <a:t>Fig 1: heat map of CVS and Walgreen stores</a:t>
            </a:r>
          </a:p>
        </p:txBody>
      </p:sp>
      <p:sp>
        <p:nvSpPr>
          <p:cNvPr id="26" name="TextBox 25">
            <a:extLst>
              <a:ext uri="{FF2B5EF4-FFF2-40B4-BE49-F238E27FC236}">
                <a16:creationId xmlns:a16="http://schemas.microsoft.com/office/drawing/2014/main" id="{4163D3C2-DC12-AC4A-A621-45055C72D302}"/>
              </a:ext>
            </a:extLst>
          </p:cNvPr>
          <p:cNvSpPr txBox="1"/>
          <p:nvPr/>
        </p:nvSpPr>
        <p:spPr>
          <a:xfrm>
            <a:off x="29252576" y="11950559"/>
            <a:ext cx="4867499" cy="333553"/>
          </a:xfrm>
          <a:prstGeom prst="rect">
            <a:avLst/>
          </a:prstGeom>
          <a:noFill/>
        </p:spPr>
        <p:txBody>
          <a:bodyPr wrap="square" rtlCol="0">
            <a:spAutoFit/>
          </a:bodyPr>
          <a:lstStyle/>
          <a:p>
            <a:r>
              <a:rPr lang="en-US" sz="1400" dirty="0"/>
              <a:t>Fig 2: Distribution of CVS and Walgreen stores</a:t>
            </a:r>
          </a:p>
        </p:txBody>
      </p:sp>
      <p:sp>
        <p:nvSpPr>
          <p:cNvPr id="27" name="TextBox 26">
            <a:extLst>
              <a:ext uri="{FF2B5EF4-FFF2-40B4-BE49-F238E27FC236}">
                <a16:creationId xmlns:a16="http://schemas.microsoft.com/office/drawing/2014/main" id="{68133038-B5E9-F84E-9B75-56F88F4D051A}"/>
              </a:ext>
            </a:extLst>
          </p:cNvPr>
          <p:cNvSpPr txBox="1"/>
          <p:nvPr/>
        </p:nvSpPr>
        <p:spPr>
          <a:xfrm>
            <a:off x="24255738" y="12421570"/>
            <a:ext cx="9854591" cy="2463431"/>
          </a:xfrm>
          <a:prstGeom prst="rect">
            <a:avLst/>
          </a:prstGeom>
          <a:noFill/>
        </p:spPr>
        <p:txBody>
          <a:bodyPr wrap="square" rtlCol="0">
            <a:spAutoFit/>
          </a:bodyPr>
          <a:lstStyle/>
          <a:p>
            <a:pPr algn="just"/>
            <a:r>
              <a:rPr lang="en-US" dirty="0"/>
              <a:t>Fig 1 shows that CVS and Walgreen are gathered in the center of Boston Metro area, and spread out outside Boston. Fig 2 indicates the specific distribution of CVS and Walgreen stores. The red icon represents CVS while the green icon represents Walgreen and the pink icon represents the location where CVS and Walgreen are close to each other. From those two figures, we can tell that beside the center area of Boston where both CVS and Walgreen are compacted, CVS spreads out its stores more and almost each town contains at least one CVS while Walgreen focuses more on targeting the center of Boston. </a:t>
            </a:r>
          </a:p>
        </p:txBody>
      </p:sp>
      <p:sp>
        <p:nvSpPr>
          <p:cNvPr id="29" name="TextBox 28">
            <a:extLst>
              <a:ext uri="{FF2B5EF4-FFF2-40B4-BE49-F238E27FC236}">
                <a16:creationId xmlns:a16="http://schemas.microsoft.com/office/drawing/2014/main" id="{93FF4451-14A9-CA46-8973-25304B0F2FC4}"/>
              </a:ext>
            </a:extLst>
          </p:cNvPr>
          <p:cNvSpPr txBox="1"/>
          <p:nvPr/>
        </p:nvSpPr>
        <p:spPr>
          <a:xfrm>
            <a:off x="24398189" y="22091377"/>
            <a:ext cx="9846575" cy="2119939"/>
          </a:xfrm>
          <a:prstGeom prst="rect">
            <a:avLst/>
          </a:prstGeom>
          <a:noFill/>
        </p:spPr>
        <p:txBody>
          <a:bodyPr wrap="square" rtlCol="0">
            <a:spAutoFit/>
          </a:bodyPr>
          <a:lstStyle/>
          <a:p>
            <a:r>
              <a:rPr lang="en-US" dirty="0"/>
              <a:t>We initiate our investigation on the</a:t>
            </a:r>
            <a:r>
              <a:rPr lang="zh-CN" altLang="en-US" dirty="0"/>
              <a:t> </a:t>
            </a:r>
            <a:r>
              <a:rPr lang="en-US" altLang="zh-CN" dirty="0"/>
              <a:t>brand competition between CVS and Walgreen. Due to the lack of dataset we can access, our analysis merely rely on the location distribution. If we can get more information such as poverty level, income rate, age composition, race and so on, perhaps we can have more understanding on how CVS/Walgreen and other competitive brands in general select their locations based on their brand strategy and what is their target population. </a:t>
            </a:r>
            <a:endParaRPr lang="en-US" dirty="0"/>
          </a:p>
        </p:txBody>
      </p:sp>
    </p:spTree>
    <p:extLst>
      <p:ext uri="{BB962C8B-B14F-4D97-AF65-F5344CB8AC3E}">
        <p14:creationId xmlns:p14="http://schemas.microsoft.com/office/powerpoint/2010/main" val="6147745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TotalTime>
  <Words>1305</Words>
  <Application>Microsoft Macintosh PowerPoint</Application>
  <PresentationFormat>Custom</PresentationFormat>
  <Paragraphs>118</Paragraphs>
  <Slides>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vt:i4>
      </vt:variant>
    </vt:vector>
  </HeadingPairs>
  <TitlesOfParts>
    <vt:vector size="13" baseType="lpstr">
      <vt:lpstr>DejaVu Sans</vt:lpstr>
      <vt:lpstr>Nimbus Roman No9 L</vt:lpstr>
      <vt:lpstr>宋体</vt:lpstr>
      <vt:lpstr>Arial</vt:lpstr>
      <vt:lpstr>Calibri</vt:lpstr>
      <vt:lpstr>Calibri Light</vt:lpstr>
      <vt:lpstr>Copperplate</vt:lpstr>
      <vt:lpstr>Courier New</vt:lpstr>
      <vt:lpstr>Times New Roman</vt:lpstr>
      <vt:lpstr>Wingdings</vt:lpstr>
      <vt:lpstr>Retrospect</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Devits</dc:creator>
  <cp:lastModifiedBy>Wang, Yuanpei</cp:lastModifiedBy>
  <cp:revision>25</cp:revision>
  <cp:lastPrinted>2019-04-30T02:16:09Z</cp:lastPrinted>
  <dcterms:created xsi:type="dcterms:W3CDTF">2017-02-02T20:14:35Z</dcterms:created>
  <dcterms:modified xsi:type="dcterms:W3CDTF">2019-04-30T21:17:35Z</dcterms:modified>
</cp:coreProperties>
</file>